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14" r:id="rId20"/>
    <p:sldId id="309" r:id="rId21"/>
    <p:sldId id="315" r:id="rId22"/>
    <p:sldId id="275" r:id="rId23"/>
  </p:sldIdLst>
  <p:sldSz cx="12192000" cy="6858000"/>
  <p:notesSz cx="6858000" cy="9144000"/>
  <p:defaultTextStyle>
    <a:defPPr>
      <a:defRPr lang="k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3399FF"/>
    <a:srgbClr val="108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E50B2D-D71D-40DF-97B4-80BEA69A36C4}" type="datetimeFigureOut">
              <a:rPr lang="ru-RU" smtClean="0"/>
              <a:t>05.02.2026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E42C34-70CE-4D06-BC7C-17A4F92E74B4}" type="slidenum">
              <a:rPr lang="ru-RU" smtClean="0"/>
              <a:t>‹#›</a:t>
            </a:fld>
            <a:endParaRPr lang="ru-RU"/>
          </a:p>
        </p:txBody>
      </p:sp>
    </p:spTree>
    <p:extLst>
      <p:ext uri="{BB962C8B-B14F-4D97-AF65-F5344CB8AC3E}">
        <p14:creationId xmlns:p14="http://schemas.microsoft.com/office/powerpoint/2010/main" val="2156547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2271389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1907375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a:xfrm>
            <a:off x="774923" y="5951811"/>
            <a:ext cx="7896279" cy="365125"/>
          </a:xfrm>
        </p:spPr>
        <p:txBody>
          <a:bodyPr/>
          <a:lstStyle/>
          <a:p>
            <a:endParaRPr lang="ru-RU"/>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680499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558300" y="5956137"/>
            <a:ext cx="1052508" cy="365125"/>
          </a:xfrm>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823340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2744097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8098570-85A8-451E-AF18-FA25C3FB3C3A}" type="datetimeFigureOut">
              <a:rPr lang="ru-RU" smtClean="0"/>
              <a:t>05.02.2026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406203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8098570-85A8-451E-AF18-FA25C3FB3C3A}" type="datetimeFigureOut">
              <a:rPr lang="ru-RU" smtClean="0"/>
              <a:t>05.02.2026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906390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8098570-85A8-451E-AF18-FA25C3FB3C3A}" type="datetimeFigureOut">
              <a:rPr lang="ru-RU" smtClean="0"/>
              <a:t>05.02.2026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14499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98570-85A8-451E-AF18-FA25C3FB3C3A}" type="datetimeFigureOut">
              <a:rPr lang="ru-RU" smtClean="0"/>
              <a:t>05.02.2026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544780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C8098570-85A8-451E-AF18-FA25C3FB3C3A}" type="datetimeFigureOut">
              <a:rPr lang="ru-RU" smtClean="0"/>
              <a:t>05.02.2026</a:t>
            </a:fld>
            <a:endParaRPr lang="ru-RU"/>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1948594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8098570-85A8-451E-AF18-FA25C3FB3C3A}" type="datetimeFigureOut">
              <a:rPr lang="ru-RU" smtClean="0"/>
              <a:t>05.02.2026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269841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8098570-85A8-451E-AF18-FA25C3FB3C3A}" type="datetimeFigureOut">
              <a:rPr lang="ru-RU" smtClean="0"/>
              <a:t>05.02.2026</a:t>
            </a:fld>
            <a:endParaRPr lang="ru-RU"/>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RU"/>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D2EF2B4-9FB4-445D-AF50-F6B84FAB12A9}" type="slidenum">
              <a:rPr lang="ru-RU" smtClean="0"/>
              <a:t>‹#›</a:t>
            </a:fld>
            <a:endParaRPr lang="ru-RU"/>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3625361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717673-A929-4F95-AFDE-69CBABEA1E01}"/>
              </a:ext>
            </a:extLst>
          </p:cNvPr>
          <p:cNvSpPr>
            <a:spLocks noGrp="1"/>
          </p:cNvSpPr>
          <p:nvPr>
            <p:ph type="ctrTitle"/>
          </p:nvPr>
        </p:nvSpPr>
        <p:spPr>
          <a:xfrm>
            <a:off x="488058" y="1865999"/>
            <a:ext cx="11171352" cy="899688"/>
          </a:xfrm>
        </p:spPr>
        <p:txBody>
          <a:bodyPr>
            <a:noAutofit/>
          </a:bodyPr>
          <a:lstStyle/>
          <a:p>
            <a:pPr algn="ctr">
              <a:lnSpc>
                <a:spcPct val="107000"/>
              </a:lnSpc>
              <a:spcAft>
                <a:spcPts val="800"/>
              </a:spcAft>
            </a:pPr>
            <a:r>
              <a:rPr lang="kk" sz="2800" b="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Дәріс-2 </a:t>
            </a:r>
            <a:endParaRPr lang="ru-RU"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Таблица 4">
            <a:extLst>
              <a:ext uri="{FF2B5EF4-FFF2-40B4-BE49-F238E27FC236}">
                <a16:creationId xmlns:a16="http://schemas.microsoft.com/office/drawing/2014/main" id="{1B249F3F-8B2A-1D4C-A0BA-95C3E4721AAA}"/>
              </a:ext>
            </a:extLst>
          </p:cNvPr>
          <p:cNvGraphicFramePr>
            <a:graphicFrameLocks noGrp="1"/>
          </p:cNvGraphicFramePr>
          <p:nvPr>
            <p:extLst>
              <p:ext uri="{D42A27DB-BD31-4B8C-83A1-F6EECF244321}">
                <p14:modId xmlns:p14="http://schemas.microsoft.com/office/powerpoint/2010/main" val="1267056035"/>
              </p:ext>
            </p:extLst>
          </p:nvPr>
        </p:nvGraphicFramePr>
        <p:xfrm>
          <a:off x="2760453" y="3873260"/>
          <a:ext cx="6398059" cy="400208"/>
        </p:xfrm>
        <a:graphic>
          <a:graphicData uri="http://schemas.openxmlformats.org/drawingml/2006/table">
            <a:tbl>
              <a:tblPr>
                <a:tableStyleId>{5C22544A-7EE6-4342-B048-85BDC9FD1C3A}</a:tableStyleId>
              </a:tblPr>
              <a:tblGrid>
                <a:gridCol w="6398059">
                  <a:extLst>
                    <a:ext uri="{9D8B030D-6E8A-4147-A177-3AD203B41FA5}">
                      <a16:colId xmlns:a16="http://schemas.microsoft.com/office/drawing/2014/main" val="2147742503"/>
                    </a:ext>
                  </a:extLst>
                </a:gridCol>
              </a:tblGrid>
              <a:tr h="400208">
                <a:tc>
                  <a:txBody>
                    <a:bodyPr/>
                    <a:lstStyle/>
                    <a:p>
                      <a:pPr algn="ctr">
                        <a:lnSpc>
                          <a:spcPct val="115000"/>
                        </a:lnSpc>
                        <a:tabLst>
                          <a:tab pos="180340" algn="l"/>
                        </a:tabLst>
                      </a:pPr>
                      <a:r>
                        <a:rPr lang="kk"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Автокодерлермен генеративті модельдеу</a:t>
                      </a:r>
                      <a:endParaRPr lang="ru-RU"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4494029"/>
                  </a:ext>
                </a:extLst>
              </a:tr>
            </a:tbl>
          </a:graphicData>
        </a:graphic>
      </p:graphicFrame>
    </p:spTree>
    <p:extLst>
      <p:ext uri="{BB962C8B-B14F-4D97-AF65-F5344CB8AC3E}">
        <p14:creationId xmlns:p14="http://schemas.microsoft.com/office/powerpoint/2010/main" val="1630292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BEB574-F24A-F32E-BC54-7A37EB1AE4BE}"/>
              </a:ext>
            </a:extLst>
          </p:cNvPr>
          <p:cNvSpPr>
            <a:spLocks noGrp="1"/>
          </p:cNvSpPr>
          <p:nvPr>
            <p:ph type="title"/>
          </p:nvPr>
        </p:nvSpPr>
        <p:spPr/>
        <p:txBody>
          <a:bodyPr/>
          <a:lstStyle/>
          <a:p>
            <a:pPr algn="ctr"/>
            <a:r>
              <a:rPr lang="kk" dirty="0">
                <a:solidFill>
                  <a:srgbClr val="FFC000"/>
                </a:solidFill>
              </a:rPr>
              <a:t>Бақылаусыз оқу</a:t>
            </a:r>
          </a:p>
        </p:txBody>
      </p:sp>
      <p:sp>
        <p:nvSpPr>
          <p:cNvPr id="3" name="Объект 2">
            <a:extLst>
              <a:ext uri="{FF2B5EF4-FFF2-40B4-BE49-F238E27FC236}">
                <a16:creationId xmlns:a16="http://schemas.microsoft.com/office/drawing/2014/main" id="{AEE296C7-5029-B5DA-EEEA-31F608B1F758}"/>
              </a:ext>
            </a:extLst>
          </p:cNvPr>
          <p:cNvSpPr>
            <a:spLocks noGrp="1"/>
          </p:cNvSpPr>
          <p:nvPr>
            <p:ph idx="1"/>
          </p:nvPr>
        </p:nvSpPr>
        <p:spPr/>
        <p:txBody>
          <a:bodyPr/>
          <a:lstStyle/>
          <a:p>
            <a:r>
              <a:rPr lang="kk" dirty="0">
                <a:latin typeface="Times New Roman" panose="02020603050405020304" pitchFamily="18" charset="0"/>
                <a:cs typeface="Times New Roman" panose="02020603050405020304" pitchFamily="18" charset="0"/>
              </a:rPr>
              <a:t>Бақылаусыз оқыту - бұл деректердің өзінен, оның мағынасын көрсететін қосымша белгілерсіз үйренетін машиналық оқыту түрі. Мысалы, кластерлеу - бұл бақылаусыз оқыту, себебі біз жай ғана деректердегі жасырын құрылымды ашуға тырысамыз; бірақ аномалияны анықтау әдетте бақыланатын оқыту болып табылады, себебі бізге адам белгілеген аномалиялар қажет.</a:t>
            </a:r>
          </a:p>
          <a:p>
            <a:r>
              <a:rPr lang="kk" dirty="0">
                <a:latin typeface="Times New Roman" panose="02020603050405020304" pitchFamily="18" charset="0"/>
                <a:cs typeface="Times New Roman" panose="02020603050405020304" pitchFamily="18" charset="0"/>
              </a:rPr>
              <a:t>Мұнда біз бақылаусыз машиналық оқытудың ерекшелігін білеміз: біз кез келген деректерді белгілі бір мақсат үшін белгілемей пайдалана аламыз. Бізді қызықтыруы мүмкін әрбір көрініс үшін әрбір үлгінің мақсатын түсіндірмей интернеттен кез келген суреттерді пайдалана аламыз. Мысалы: бұл суретте ит бар ма? Көлік бар ма?</a:t>
            </a:r>
          </a:p>
        </p:txBody>
      </p:sp>
    </p:spTree>
    <p:extLst>
      <p:ext uri="{BB962C8B-B14F-4D97-AF65-F5344CB8AC3E}">
        <p14:creationId xmlns:p14="http://schemas.microsoft.com/office/powerpoint/2010/main" val="229466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B0691E-326D-15C2-EE66-44667111E47E}"/>
              </a:ext>
            </a:extLst>
          </p:cNvPr>
          <p:cNvSpPr>
            <a:spLocks noGrp="1"/>
          </p:cNvSpPr>
          <p:nvPr>
            <p:ph type="title"/>
          </p:nvPr>
        </p:nvSpPr>
        <p:spPr/>
        <p:txBody>
          <a:bodyPr/>
          <a:lstStyle/>
          <a:p>
            <a:pPr algn="ctr"/>
            <a:r>
              <a:rPr lang="kk" dirty="0">
                <a:solidFill>
                  <a:srgbClr val="FFC000"/>
                </a:solidFill>
              </a:rPr>
              <a:t>Бақылаусыз оқу</a:t>
            </a:r>
            <a:endParaRPr lang="ru-RU" dirty="0"/>
          </a:p>
        </p:txBody>
      </p:sp>
      <p:sp>
        <p:nvSpPr>
          <p:cNvPr id="3" name="Объект 2">
            <a:extLst>
              <a:ext uri="{FF2B5EF4-FFF2-40B4-BE49-F238E27FC236}">
                <a16:creationId xmlns:a16="http://schemas.microsoft.com/office/drawing/2014/main" id="{2776A17A-6698-4029-5F7B-C0CA72418AB0}"/>
              </a:ext>
            </a:extLst>
          </p:cNvPr>
          <p:cNvSpPr>
            <a:spLocks noGrp="1"/>
          </p:cNvSpPr>
          <p:nvPr>
            <p:ph idx="1"/>
          </p:nvPr>
        </p:nvSpPr>
        <p:spPr/>
        <p:txBody>
          <a:bodyPr>
            <a:normAutofit/>
          </a:bodyPr>
          <a:lstStyle/>
          <a:p>
            <a:pPr rtl="0"/>
            <a:r>
              <a:rPr lang="kk" dirty="0">
                <a:latin typeface="Times New Roman" panose="02020603050405020304" pitchFamily="18" charset="0"/>
                <a:cs typeface="Times New Roman" panose="02020603050405020304" pitchFamily="18" charset="0"/>
              </a:rPr>
              <a:t>Ал бақылаудағы оқытуда, керісінше, егер сізде белгілі бір тапсырмаға арналған белгілер болмаса, барлық белгілеріңіз пайдасыз болуы мүмкін. Егер сіз Google Street View-ден көліктерді жіктейтін жіктеуішті жасауға тырысып жатсаңыз, бірақ сол жануарлардың суреттеріне арналған белгілеріңіз болмаса, сол деректер жиынтығын пайдаланып жануарларды жіктейтін жіктеуішті оқыту іс жүзінде мүмкін емес болады.</a:t>
            </a:r>
          </a:p>
          <a:p>
            <a:pPr rtl="0"/>
            <a:r>
              <a:rPr lang="kk" dirty="0">
                <a:latin typeface="Times New Roman" panose="02020603050405020304" pitchFamily="18" charset="0"/>
                <a:cs typeface="Times New Roman" panose="02020603050405020304" pitchFamily="18" charset="0"/>
              </a:rPr>
              <a:t>Бұл мысалдарда жануарлар жиі кездесетін болса да, сіз кері қайтып, белгілеушілеріңізден жануарларға арналған сол Google Street View деректер жиынтығын </a:t>
            </a:r>
            <a:r>
              <a:rPr lang="kk" dirty="0" err="1">
                <a:latin typeface="Times New Roman" panose="02020603050405020304" pitchFamily="18" charset="0"/>
                <a:cs typeface="Times New Roman" panose="02020603050405020304" pitchFamily="18" charset="0"/>
              </a:rPr>
              <a:t>қайта белгілеуді сұрауыңыз керек </a:t>
            </a:r>
            <a:r>
              <a:rPr lang="kk" dirty="0">
                <a:latin typeface="Times New Roman" panose="02020603050405020304" pitchFamily="18" charset="0"/>
                <a:cs typeface="Times New Roman" panose="02020603050405020304" pitchFamily="18" charset="0"/>
              </a:rPr>
              <a:t>. Негізінде, пайдалану жағдайын білмес бұрын деректерді пайдалану туралы ойлануымыз керек, бұл қиын! Бірақ көптеген деректерді сығымдау тапсырмалары үшін сізде әрқашан деректер белгіленген: сіздің деректеріңіз. Франсуа Шолле (Google зерттеушісі және </a:t>
            </a:r>
            <a:r>
              <a:rPr lang="kk" dirty="0" err="1">
                <a:latin typeface="Times New Roman" panose="02020603050405020304" pitchFamily="18" charset="0"/>
                <a:cs typeface="Times New Roman" panose="02020603050405020304" pitchFamily="18" charset="0"/>
              </a:rPr>
              <a:t>Keras авторы </a:t>
            </a:r>
            <a:r>
              <a:rPr lang="kk" dirty="0">
                <a:latin typeface="Times New Roman" panose="02020603050405020304" pitchFamily="18" charset="0"/>
                <a:cs typeface="Times New Roman" panose="02020603050405020304" pitchFamily="18" charset="0"/>
              </a:rPr>
              <a:t>) сияқты кейбір зерттеушілер машиналық оқытудың бұл түрін «бақыланбайтын оқыту» деп атайды. Бұл кітаптың көп бөлігінде біз мысалдардың өздерін немесе деректер жиынтығындағы кез келген басқа мысалдарды белгілеу ретінде пайдаланамыз.</a:t>
            </a:r>
          </a:p>
        </p:txBody>
      </p:sp>
    </p:spTree>
    <p:extLst>
      <p:ext uri="{BB962C8B-B14F-4D97-AF65-F5344CB8AC3E}">
        <p14:creationId xmlns:p14="http://schemas.microsoft.com/office/powerpoint/2010/main" val="1361804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476961-0C8E-B6FE-7817-0EE346D6B37E}"/>
              </a:ext>
            </a:extLst>
          </p:cNvPr>
          <p:cNvSpPr>
            <a:spLocks noGrp="1"/>
          </p:cNvSpPr>
          <p:nvPr>
            <p:ph type="title"/>
          </p:nvPr>
        </p:nvSpPr>
        <p:spPr/>
        <p:txBody>
          <a:bodyPr/>
          <a:lstStyle/>
          <a:p>
            <a:pPr algn="ctr"/>
            <a:r>
              <a:rPr lang="kk" dirty="0" err="1">
                <a:solidFill>
                  <a:srgbClr val="FFC000"/>
                </a:solidFill>
              </a:rPr>
              <a:t>Автокодермен </a:t>
            </a:r>
            <a:endParaRPr lang="ru-RU" dirty="0">
              <a:solidFill>
                <a:srgbClr val="FFC000"/>
              </a:solidFill>
            </a:endParaRPr>
          </a:p>
        </p:txBody>
      </p:sp>
      <p:sp>
        <p:nvSpPr>
          <p:cNvPr id="3" name="Объект 2">
            <a:extLst>
              <a:ext uri="{FF2B5EF4-FFF2-40B4-BE49-F238E27FC236}">
                <a16:creationId xmlns:a16="http://schemas.microsoft.com/office/drawing/2014/main" id="{7BDA5CD3-ADAC-BB9F-A82B-FA70AF83542E}"/>
              </a:ext>
            </a:extLst>
          </p:cNvPr>
          <p:cNvSpPr>
            <a:spLocks noGrp="1"/>
          </p:cNvSpPr>
          <p:nvPr>
            <p:ph idx="1"/>
          </p:nvPr>
        </p:nvSpPr>
        <p:spPr/>
        <p:txBody>
          <a:bodyPr/>
          <a:lstStyle/>
          <a:p>
            <a:r>
              <a:rPr lang="kk" dirty="0" err="1">
                <a:latin typeface="Times New Roman" panose="02020603050405020304" pitchFamily="18" charset="0"/>
                <a:cs typeface="Times New Roman" panose="02020603050405020304" pitchFamily="18" charset="0"/>
              </a:rPr>
              <a:t>Автокодердің </a:t>
            </a:r>
            <a:r>
              <a:rPr lang="kk" dirty="0">
                <a:latin typeface="Times New Roman" panose="02020603050405020304" pitchFamily="18" charset="0"/>
                <a:cs typeface="Times New Roman" panose="02020603050405020304" pitchFamily="18" charset="0"/>
              </a:rPr>
              <a:t>өзі, кем дегенде, машиналық оқыту дәуірінде, өте ескі идея. Бірақ қазіргі кезде барлығы терең нәрсемен айналысып жатқандықтан, адамдардың терең оқытуды кодтаушыға да, декодерге де сәтті қолданып жатқаны таңқаларлық емес. </a:t>
            </a:r>
            <a:r>
              <a:rPr lang="kk" dirty="0" err="1">
                <a:latin typeface="Times New Roman" panose="02020603050405020304" pitchFamily="18" charset="0"/>
                <a:cs typeface="Times New Roman" panose="02020603050405020304" pitchFamily="18" charset="0"/>
              </a:rPr>
              <a:t>Автокодер </a:t>
            </a:r>
            <a:r>
              <a:rPr lang="kk" dirty="0">
                <a:latin typeface="Times New Roman" panose="02020603050405020304" pitchFamily="18" charset="0"/>
                <a:cs typeface="Times New Roman" panose="02020603050405020304" pitchFamily="18" charset="0"/>
              </a:rPr>
              <a:t>екі нейрондық желіден тұрады: кодтаушы және декодер.</a:t>
            </a:r>
          </a:p>
          <a:p>
            <a:r>
              <a:rPr lang="kk" dirty="0">
                <a:latin typeface="Times New Roman" panose="02020603050405020304" pitchFamily="18" charset="0"/>
                <a:cs typeface="Times New Roman" panose="02020603050405020304" pitchFamily="18" charset="0"/>
              </a:rPr>
              <a:t>Біздің жағдайда, екеуінде де белсендіру функциялары бар және біз әрқайсысы үшін тек бір аралық қабатты қолданамыз. Бұл әрбір желіде екі салмақ матрицасы бар екенін білдіреді: біреуі кірістен аралық қабатқа, содан кейін біреуі аралық қабаттан жасырын қабатқа. Керісінше, бізде жасырын қабаттан екінші аралық қабатқа бір матрица, содан кейін аралық қабаттан шығыс қабатына бір матрица бар.</a:t>
            </a:r>
          </a:p>
          <a:p>
            <a:r>
              <a:rPr lang="kk" dirty="0">
                <a:latin typeface="Times New Roman" panose="02020603050405020304" pitchFamily="18" charset="0"/>
                <a:cs typeface="Times New Roman" panose="02020603050405020304" pitchFamily="18" charset="0"/>
              </a:rPr>
              <a:t>Егер әр желіде тек бір салмақ матрицасы болса, біздің процедурамыз негізгі компоненттік талдау (PCA) деп аталатын жақсы қалыптасқан аналитикалық әдіске ұқсайтын еді. Егер сізде сызықтық алгебра саласында білім болса, сіз бұл саламен жалпы таныс болуыңыз керек.</a:t>
            </a:r>
          </a:p>
        </p:txBody>
      </p:sp>
    </p:spTree>
    <p:extLst>
      <p:ext uri="{BB962C8B-B14F-4D97-AF65-F5344CB8AC3E}">
        <p14:creationId xmlns:p14="http://schemas.microsoft.com/office/powerpoint/2010/main" val="20696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304E48-EF71-D417-9CE7-DA0FA7115026}"/>
              </a:ext>
            </a:extLst>
          </p:cNvPr>
          <p:cNvSpPr>
            <a:spLocks noGrp="1"/>
          </p:cNvSpPr>
          <p:nvPr>
            <p:ph type="title"/>
          </p:nvPr>
        </p:nvSpPr>
        <p:spPr/>
        <p:txBody>
          <a:bodyPr/>
          <a:lstStyle/>
          <a:p>
            <a:pPr algn="ctr"/>
            <a:r>
              <a:rPr lang="kk" dirty="0" err="1">
                <a:solidFill>
                  <a:srgbClr val="FFC000"/>
                </a:solidFill>
              </a:rPr>
              <a:t>Автокодермен </a:t>
            </a:r>
            <a:endParaRPr lang="ru-RU" dirty="0"/>
          </a:p>
        </p:txBody>
      </p:sp>
      <p:sp>
        <p:nvSpPr>
          <p:cNvPr id="3" name="Объект 2">
            <a:extLst>
              <a:ext uri="{FF2B5EF4-FFF2-40B4-BE49-F238E27FC236}">
                <a16:creationId xmlns:a16="http://schemas.microsoft.com/office/drawing/2014/main" id="{044E8766-FBE4-BE70-6F19-291603DAFB66}"/>
              </a:ext>
            </a:extLst>
          </p:cNvPr>
          <p:cNvSpPr>
            <a:spLocks noGrp="1"/>
          </p:cNvSpPr>
          <p:nvPr>
            <p:ph idx="1"/>
          </p:nvPr>
        </p:nvSpPr>
        <p:spPr>
          <a:xfrm>
            <a:off x="581192" y="2180496"/>
            <a:ext cx="11029615" cy="4065029"/>
          </a:xfrm>
        </p:spPr>
        <p:txBody>
          <a:bodyPr>
            <a:normAutofit/>
          </a:bodyPr>
          <a:lstStyle/>
          <a:p>
            <a:r>
              <a:rPr lang="kk" dirty="0" err="1">
                <a:latin typeface="Times New Roman" panose="02020603050405020304" pitchFamily="18" charset="0"/>
                <a:cs typeface="Times New Roman" panose="02020603050405020304" pitchFamily="18" charset="0"/>
              </a:rPr>
              <a:t>Автокодерлерді генеративті модель ретінде </a:t>
            </a:r>
            <a:r>
              <a:rPr lang="kk" dirty="0">
                <a:latin typeface="Times New Roman" panose="02020603050405020304" pitchFamily="18" charset="0"/>
                <a:cs typeface="Times New Roman" panose="02020603050405020304" pitchFamily="18" charset="0"/>
              </a:rPr>
              <a:t>пайдалану мағыналы бола бастауы мүмкін. Мысалы, қандай жұмыс декодер желісіне кіріс болып жатқаны туралы ойыңызды елестетіп көріңіз. Қағазға жазылған «жұмыс» сөзін жасырын кеңістікке кіріс ретінде, ал басқалардың ойындағы «жұмыс» идеясын шығыс ретінде қарастырыңыз.</a:t>
            </a:r>
          </a:p>
          <a:p>
            <a:r>
              <a:rPr lang="kk" dirty="0">
                <a:latin typeface="Times New Roman" panose="02020603050405020304" pitchFamily="18" charset="0"/>
                <a:cs typeface="Times New Roman" panose="02020603050405020304" pitchFamily="18" charset="0"/>
              </a:rPr>
              <a:t>Бұл жағдайда біз жасырын кеңістікте кодтау олардың басында идея тудыратын генеративті модельге айналатынын көреміз. Хат шабыт немесе жасырын вектордың бір түрі ретінде әрекет етеді, ал шығыс - идеялар - бастапқы кіріспен бірдей көп өлшемді кеңістікте орналасады.</a:t>
            </a:r>
          </a:p>
          <a:p>
            <a:r>
              <a:rPr lang="kk" dirty="0">
                <a:latin typeface="Times New Roman" panose="02020603050405020304" pitchFamily="18" charset="0"/>
                <a:cs typeface="Times New Roman" panose="02020603050405020304" pitchFamily="18" charset="0"/>
              </a:rPr>
              <a:t>Идеялар сіздікі сияқты күрделі, бірақ сәл өзгеше. Енді кескіндер доменіне оралайық. Біз автокодерді </a:t>
            </a:r>
            <a:r>
              <a:rPr lang="kk" dirty="0" err="1">
                <a:latin typeface="Times New Roman" panose="02020603050405020304" pitchFamily="18" charset="0"/>
                <a:cs typeface="Times New Roman" panose="02020603050405020304" pitchFamily="18" charset="0"/>
              </a:rPr>
              <a:t>кескіндер </a:t>
            </a:r>
            <a:r>
              <a:rPr lang="kk" dirty="0">
                <a:latin typeface="Times New Roman" panose="02020603050405020304" pitchFamily="18" charset="0"/>
                <a:cs typeface="Times New Roman" panose="02020603050405020304" pitchFamily="18" charset="0"/>
              </a:rPr>
              <a:t>деректер жиынтығында жаттықтырамыз. Екі желі үшін қолайлы параметрлерді табу үшін кодтаушы мен декодердің параметрлерін реттейміз. Сондай-ақ, мысалдардың жасырын кеңістікте қалай көрсетілгенін түсінеміз. Генерация үшін біз кодтаушы бөлігін кесіп, тек жасырын кеңістік пен декодерді пайдаланамыз.</a:t>
            </a:r>
          </a:p>
        </p:txBody>
      </p:sp>
    </p:spTree>
    <p:extLst>
      <p:ext uri="{BB962C8B-B14F-4D97-AF65-F5344CB8AC3E}">
        <p14:creationId xmlns:p14="http://schemas.microsoft.com/office/powerpoint/2010/main" val="3477052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62CCB2-0154-88B5-0356-15C4D6DD3E9D}"/>
              </a:ext>
            </a:extLst>
          </p:cNvPr>
          <p:cNvSpPr>
            <a:spLocks noGrp="1"/>
          </p:cNvSpPr>
          <p:nvPr>
            <p:ph type="title"/>
          </p:nvPr>
        </p:nvSpPr>
        <p:spPr/>
        <p:txBody>
          <a:bodyPr/>
          <a:lstStyle/>
          <a:p>
            <a:pPr algn="ctr"/>
            <a:r>
              <a:rPr lang="kk" dirty="0" err="1">
                <a:solidFill>
                  <a:srgbClr val="FFC000"/>
                </a:solidFill>
              </a:rPr>
              <a:t>автокодер</a:t>
            </a:r>
            <a:endParaRPr lang="ru-RU" dirty="0">
              <a:solidFill>
                <a:srgbClr val="FFC000"/>
              </a:solidFill>
            </a:endParaRPr>
          </a:p>
        </p:txBody>
      </p:sp>
      <p:pic>
        <p:nvPicPr>
          <p:cNvPr id="4" name="Объект 3">
            <a:extLst>
              <a:ext uri="{FF2B5EF4-FFF2-40B4-BE49-F238E27FC236}">
                <a16:creationId xmlns:a16="http://schemas.microsoft.com/office/drawing/2014/main" id="{F0DEBE64-120C-08D6-2D45-EA2823FD7456}"/>
              </a:ext>
            </a:extLst>
          </p:cNvPr>
          <p:cNvPicPr>
            <a:picLocks noGrp="1" noChangeAspect="1"/>
          </p:cNvPicPr>
          <p:nvPr>
            <p:ph idx="1"/>
          </p:nvPr>
        </p:nvPicPr>
        <p:blipFill>
          <a:blip r:embed="rId2"/>
          <a:stretch>
            <a:fillRect/>
          </a:stretch>
        </p:blipFill>
        <p:spPr>
          <a:xfrm>
            <a:off x="2911610" y="2336500"/>
            <a:ext cx="5937460" cy="3678238"/>
          </a:xfrm>
          <a:prstGeom prst="rect">
            <a:avLst/>
          </a:prstGeom>
        </p:spPr>
      </p:pic>
    </p:spTree>
    <p:extLst>
      <p:ext uri="{BB962C8B-B14F-4D97-AF65-F5344CB8AC3E}">
        <p14:creationId xmlns:p14="http://schemas.microsoft.com/office/powerpoint/2010/main" val="4253707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828DFE-8339-2F23-173C-3495E621B8DD}"/>
              </a:ext>
            </a:extLst>
          </p:cNvPr>
          <p:cNvSpPr>
            <a:spLocks noGrp="1"/>
          </p:cNvSpPr>
          <p:nvPr>
            <p:ph type="title"/>
          </p:nvPr>
        </p:nvSpPr>
        <p:spPr/>
        <p:txBody>
          <a:bodyPr/>
          <a:lstStyle/>
          <a:p>
            <a:pPr algn="ctr"/>
            <a:r>
              <a:rPr lang="kk" dirty="0" err="1">
                <a:solidFill>
                  <a:srgbClr val="FFC000"/>
                </a:solidFill>
              </a:rPr>
              <a:t>автокодер</a:t>
            </a:r>
            <a:endParaRPr lang="ru-RU" dirty="0"/>
          </a:p>
        </p:txBody>
      </p:sp>
      <p:sp>
        <p:nvSpPr>
          <p:cNvPr id="3" name="Объект 2">
            <a:extLst>
              <a:ext uri="{FF2B5EF4-FFF2-40B4-BE49-F238E27FC236}">
                <a16:creationId xmlns:a16="http://schemas.microsoft.com/office/drawing/2014/main" id="{BEDF31F9-20E6-13C0-A069-5FD6015A70D8}"/>
              </a:ext>
            </a:extLst>
          </p:cNvPr>
          <p:cNvSpPr>
            <a:spLocks noGrp="1"/>
          </p:cNvSpPr>
          <p:nvPr>
            <p:ph idx="1"/>
          </p:nvPr>
        </p:nvSpPr>
        <p:spPr>
          <a:xfrm>
            <a:off x="581192" y="2180496"/>
            <a:ext cx="11029615" cy="3975348"/>
          </a:xfrm>
        </p:spPr>
        <p:txBody>
          <a:bodyPr/>
          <a:lstStyle/>
          <a:p>
            <a:r>
              <a:rPr lang="kk" dirty="0" err="1"/>
              <a:t>автокодер </a:t>
            </a:r>
            <a:r>
              <a:rPr lang="kk" dirty="0"/>
              <a:t>мен «қалыпты» арасындағы айырмашылық неде ? Мұның бәрі сиқырлы жасырын кеңістік туралы. Вариациялық </a:t>
            </a:r>
            <a:r>
              <a:rPr lang="kk" dirty="0" err="1"/>
              <a:t>автокодермен </a:t>
            </a:r>
            <a:r>
              <a:rPr lang="kk" dirty="0"/>
              <a:t>біз жасырын кеңістікті тек сандар жиынтығы емес, үйренілген орташа мәні мен стандартты ауытқуы бар үлестірім ретінде көрсетуді жөн көреміз. Әдетте біз көп айнымалы Гаусс үлестірімін таңдаймыз, бірақ оның нақты не екені немесе неге бұл үлестірімді басқасынан артық таңдайтынымыз қазір онша маңызды емес. Статистикалық тұрғыдан бейім адамдар түсінген болуы мүмкін, вариациялық </a:t>
            </a:r>
            <a:r>
              <a:rPr lang="kk" dirty="0" err="1"/>
              <a:t>автокодер </a:t>
            </a:r>
            <a:r>
              <a:rPr lang="kk" dirty="0"/>
              <a:t>- бұл байес машиналық оқытуына негізделген әдіс. Іс жүзінде бұл бізге қосымша шектеулер қосатын үлестірімді үйрену керек дегенді білдіреді. Басқаша айтқанда, жиіліктегі </a:t>
            </a:r>
            <a:r>
              <a:rPr lang="kk" dirty="0" err="1"/>
              <a:t>автокодерлер </a:t>
            </a:r>
            <a:r>
              <a:rPr lang="kk" dirty="0"/>
              <a:t>жасырын кеңістікті сандар массиві ретінде үйренуге тырысады, ал байес автокодерлері - мысалы, вариациялық </a:t>
            </a:r>
            <a:r>
              <a:rPr lang="kk" dirty="0" err="1"/>
              <a:t>автокодерлер - </a:t>
            </a:r>
            <a:r>
              <a:rPr lang="kk" dirty="0"/>
              <a:t>үлестірімді анықтайтын дұрыс параметрлерді табуға тырысады.</a:t>
            </a:r>
          </a:p>
        </p:txBody>
      </p:sp>
    </p:spTree>
    <p:extLst>
      <p:ext uri="{BB962C8B-B14F-4D97-AF65-F5344CB8AC3E}">
        <p14:creationId xmlns:p14="http://schemas.microsoft.com/office/powerpoint/2010/main" val="2037343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CCCF65-FB4A-930E-DC6B-545E31A64C45}"/>
              </a:ext>
            </a:extLst>
          </p:cNvPr>
          <p:cNvSpPr>
            <a:spLocks noGrp="1"/>
          </p:cNvSpPr>
          <p:nvPr>
            <p:ph type="title"/>
          </p:nvPr>
        </p:nvSpPr>
        <p:spPr/>
        <p:txBody>
          <a:bodyPr/>
          <a:lstStyle/>
          <a:p>
            <a:pPr algn="ctr"/>
            <a:r>
              <a:rPr lang="kk" dirty="0" err="1">
                <a:solidFill>
                  <a:srgbClr val="FFC000"/>
                </a:solidFill>
              </a:rPr>
              <a:t>Бағдарлама </a:t>
            </a:r>
            <a:r>
              <a:rPr lang="kk" dirty="0">
                <a:solidFill>
                  <a:srgbClr val="FFC000"/>
                </a:solidFill>
              </a:rPr>
              <a:t>коды</a:t>
            </a:r>
          </a:p>
        </p:txBody>
      </p:sp>
      <p:sp>
        <p:nvSpPr>
          <p:cNvPr id="3" name="Объект 2">
            <a:extLst>
              <a:ext uri="{FF2B5EF4-FFF2-40B4-BE49-F238E27FC236}">
                <a16:creationId xmlns:a16="http://schemas.microsoft.com/office/drawing/2014/main" id="{0A4EB248-0170-B3A5-B239-64B3829C18A1}"/>
              </a:ext>
            </a:extLst>
          </p:cNvPr>
          <p:cNvSpPr>
            <a:spLocks noGrp="1"/>
          </p:cNvSpPr>
          <p:nvPr>
            <p:ph idx="1"/>
          </p:nvPr>
        </p:nvSpPr>
        <p:spPr/>
        <p:txBody>
          <a:bodyPr>
            <a:normAutofit/>
          </a:bodyPr>
          <a:lstStyle/>
          <a:p>
            <a:r>
              <a:rPr lang="kk" dirty="0" err="1">
                <a:latin typeface="Times New Roman" panose="02020603050405020304" pitchFamily="18" charset="0"/>
                <a:cs typeface="Times New Roman" panose="02020603050405020304" pitchFamily="18" charset="0"/>
              </a:rPr>
              <a:t>Keras </a:t>
            </a:r>
            <a:r>
              <a:rPr lang="kk" dirty="0">
                <a:latin typeface="Times New Roman" panose="02020603050405020304" pitchFamily="18" charset="0"/>
                <a:cs typeface="Times New Roman" panose="02020603050405020304" pitchFamily="18" charset="0"/>
              </a:rPr>
              <a:t>деп аталатын танымал жоғары деңгейлі API қолданамыз .</a:t>
            </a:r>
          </a:p>
          <a:p>
            <a:r>
              <a:rPr lang="kk" dirty="0" err="1">
                <a:latin typeface="Times New Roman" panose="02020603050405020304" pitchFamily="18" charset="0"/>
                <a:cs typeface="Times New Roman" panose="02020603050405020304" pitchFamily="18" charset="0"/>
              </a:rPr>
              <a:t>Keras </a:t>
            </a:r>
            <a:r>
              <a:rPr lang="kk" dirty="0">
                <a:latin typeface="Times New Roman" panose="02020603050405020304" pitchFamily="18" charset="0"/>
                <a:cs typeface="Times New Roman" panose="02020603050405020304" pitchFamily="18" charset="0"/>
              </a:rPr>
              <a:t>- бірнеше терең оқыту жүйелеріне арналған жоғары деңгейлі API — </a:t>
            </a:r>
            <a:r>
              <a:rPr lang="kk" dirty="0" err="1">
                <a:latin typeface="Times New Roman" panose="02020603050405020304" pitchFamily="18" charset="0"/>
                <a:cs typeface="Times New Roman" panose="02020603050405020304" pitchFamily="18" charset="0"/>
              </a:rPr>
              <a:t>TensorFlow </a:t>
            </a:r>
            <a:r>
              <a:rPr lang="kk" dirty="0">
                <a:latin typeface="Times New Roman" panose="02020603050405020304" pitchFamily="18" charset="0"/>
                <a:cs typeface="Times New Roman" panose="02020603050405020304" pitchFamily="18" charset="0"/>
              </a:rPr>
              <a:t>, Microsoft Cognitive </a:t>
            </a:r>
            <a:r>
              <a:rPr lang="kk" dirty="0" err="1">
                <a:latin typeface="Times New Roman" panose="02020603050405020304" pitchFamily="18" charset="0"/>
                <a:cs typeface="Times New Roman" panose="02020603050405020304" pitchFamily="18" charset="0"/>
              </a:rPr>
              <a:t>Toolkit </a:t>
            </a:r>
            <a:r>
              <a:rPr lang="kk" dirty="0">
                <a:latin typeface="Times New Roman" panose="02020603050405020304" pitchFamily="18" charset="0"/>
                <a:cs typeface="Times New Roman" panose="02020603050405020304" pitchFamily="18" charset="0"/>
              </a:rPr>
              <a:t>(CNTK) және </a:t>
            </a:r>
            <a:r>
              <a:rPr lang="kk" dirty="0" err="1">
                <a:latin typeface="Times New Roman" panose="02020603050405020304" pitchFamily="18" charset="0"/>
                <a:cs typeface="Times New Roman" panose="02020603050405020304" pitchFamily="18" charset="0"/>
              </a:rPr>
              <a:t>Theano . Оны пайдалану оңай және абстракцияның әлдеқайда жоғары деңгейінде жұмыс істеуге мүмкіндік береді, сондықтан сіз көбейтудің, ауытқудың, белсендірудің және біріктірудің әрбір құрылыс блогын жазудың </a:t>
            </a:r>
            <a:r>
              <a:rPr lang="kk" dirty="0">
                <a:latin typeface="Times New Roman" panose="02020603050405020304" pitchFamily="18" charset="0"/>
                <a:cs typeface="Times New Roman" panose="02020603050405020304" pitchFamily="18" charset="0"/>
              </a:rPr>
              <a:t>немесе айнымалы ауқым туралы тым көп алаңдаудың орнына тұжырымдамаларға назар аудара аласыз .</a:t>
            </a:r>
          </a:p>
          <a:p>
            <a:r>
              <a:rPr lang="kk" dirty="0" err="1">
                <a:latin typeface="Times New Roman" panose="02020603050405020304" pitchFamily="18" charset="0"/>
                <a:cs typeface="Times New Roman" panose="02020603050405020304" pitchFamily="18" charset="0"/>
              </a:rPr>
              <a:t>Keras-тың </a:t>
            </a:r>
            <a:r>
              <a:rPr lang="kk" dirty="0">
                <a:latin typeface="Times New Roman" panose="02020603050405020304" pitchFamily="18" charset="0"/>
                <a:cs typeface="Times New Roman" panose="02020603050405020304" pitchFamily="18" charset="0"/>
              </a:rPr>
              <a:t>шынайы күшін және оның нейрондық желіні жазу процесін қалай жеңілдететінін көрсету үшін біз вариациялық </a:t>
            </a:r>
            <a:r>
              <a:rPr lang="kk" dirty="0" err="1">
                <a:latin typeface="Times New Roman" panose="02020603050405020304" pitchFamily="18" charset="0"/>
                <a:cs typeface="Times New Roman" panose="02020603050405020304" pitchFamily="18" charset="0"/>
              </a:rPr>
              <a:t>автокодердің </a:t>
            </a:r>
            <a:r>
              <a:rPr lang="kk" dirty="0">
                <a:latin typeface="Times New Roman" panose="02020603050405020304" pitchFamily="18" charset="0"/>
                <a:cs typeface="Times New Roman" panose="02020603050405020304" pitchFamily="18" charset="0"/>
              </a:rPr>
              <a:t>қарапайым түріндегі мысалын қарастырамыз .</a:t>
            </a:r>
          </a:p>
          <a:p>
            <a:r>
              <a:rPr lang="kk" dirty="0" err="1">
                <a:latin typeface="Times New Roman" panose="02020603050405020304" pitchFamily="18" charset="0"/>
                <a:cs typeface="Times New Roman" panose="02020603050405020304" pitchFamily="18" charset="0"/>
              </a:rPr>
              <a:t>Keras функционалдық API </a:t>
            </a:r>
            <a:r>
              <a:rPr lang="kk" dirty="0">
                <a:latin typeface="Times New Roman" panose="02020603050405020304" pitchFamily="18" charset="0"/>
                <a:cs typeface="Times New Roman" panose="02020603050405020304" pitchFamily="18" charset="0"/>
              </a:rPr>
              <a:t>пайдаланамыз , бірақ кейінгі оқулықтарда тапсырмалар күрделенген сайын біз сізге тізбекті API (керісінше) көрсетеміз.</a:t>
            </a:r>
          </a:p>
        </p:txBody>
      </p:sp>
    </p:spTree>
    <p:extLst>
      <p:ext uri="{BB962C8B-B14F-4D97-AF65-F5344CB8AC3E}">
        <p14:creationId xmlns:p14="http://schemas.microsoft.com/office/powerpoint/2010/main" val="291023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478F0B-8267-92BC-A46E-E2906E9700CC}"/>
              </a:ext>
            </a:extLst>
          </p:cNvPr>
          <p:cNvSpPr>
            <a:spLocks noGrp="1"/>
          </p:cNvSpPr>
          <p:nvPr>
            <p:ph type="title"/>
          </p:nvPr>
        </p:nvSpPr>
        <p:spPr/>
        <p:txBody>
          <a:bodyPr/>
          <a:lstStyle/>
          <a:p>
            <a:pPr algn="ctr"/>
            <a:r>
              <a:rPr lang="kk" dirty="0" err="1">
                <a:solidFill>
                  <a:srgbClr val="FFC000"/>
                </a:solidFill>
              </a:rPr>
              <a:t>Бағдарлама </a:t>
            </a:r>
            <a:r>
              <a:rPr lang="kk" dirty="0">
                <a:solidFill>
                  <a:srgbClr val="FFC000"/>
                </a:solidFill>
              </a:rPr>
              <a:t>коды</a:t>
            </a:r>
            <a:endParaRPr lang="ru-RU" dirty="0"/>
          </a:p>
        </p:txBody>
      </p:sp>
      <p:sp>
        <p:nvSpPr>
          <p:cNvPr id="3" name="Объект 2">
            <a:extLst>
              <a:ext uri="{FF2B5EF4-FFF2-40B4-BE49-F238E27FC236}">
                <a16:creationId xmlns:a16="http://schemas.microsoft.com/office/drawing/2014/main" id="{F1DBE2CF-84A9-EA57-A08B-C86AD8BCE27E}"/>
              </a:ext>
            </a:extLst>
          </p:cNvPr>
          <p:cNvSpPr>
            <a:spLocks noGrp="1"/>
          </p:cNvSpPr>
          <p:nvPr>
            <p:ph idx="1"/>
          </p:nvPr>
        </p:nvSpPr>
        <p:spPr>
          <a:xfrm>
            <a:off x="581192" y="1969149"/>
            <a:ext cx="11029615" cy="1459851"/>
          </a:xfrm>
        </p:spPr>
        <p:txBody>
          <a:bodyPr>
            <a:normAutofit lnSpcReduction="10000"/>
          </a:bodyPr>
          <a:lstStyle/>
          <a:p>
            <a:r>
              <a:rPr lang="kk" dirty="0">
                <a:latin typeface="Times New Roman" panose="02020603050405020304" pitchFamily="18" charset="0"/>
                <a:cs typeface="Times New Roman" panose="02020603050405020304" pitchFamily="18" charset="0"/>
              </a:rPr>
              <a:t>Бұл жаттығудың мақсаты - жасырын кеңістікке негізделген қолжазба сандарын жасау. Біз </a:t>
            </a:r>
            <a:r>
              <a:rPr lang="kk" dirty="0" err="1">
                <a:latin typeface="Times New Roman" panose="02020603050405020304" pitchFamily="18" charset="0"/>
                <a:cs typeface="Times New Roman" panose="02020603050405020304" pitchFamily="18" charset="0"/>
              </a:rPr>
              <a:t>predict </a:t>
            </a:r>
            <a:r>
              <a:rPr lang="kk" dirty="0">
                <a:latin typeface="Times New Roman" panose="02020603050405020304" pitchFamily="18" charset="0"/>
                <a:cs typeface="Times New Roman" panose="02020603050405020304" pitchFamily="18" charset="0"/>
              </a:rPr>
              <a:t>() әдісін пайдаланып, жаңа қолжазба сандарының мысалдарын жасай алатын нысан, генератор немесе декодер жасаймыз, бұл әдіс енгізу параметрі ретінде бастапқы мәнді береді, ол жай ғана жасырын кеңістік векторы болып табылады. Әрине, біз MNIST қолданамыз.</a:t>
            </a:r>
          </a:p>
        </p:txBody>
      </p:sp>
      <p:pic>
        <p:nvPicPr>
          <p:cNvPr id="5" name="Рисунок 4">
            <a:extLst>
              <a:ext uri="{FF2B5EF4-FFF2-40B4-BE49-F238E27FC236}">
                <a16:creationId xmlns:a16="http://schemas.microsoft.com/office/drawing/2014/main" id="{50D0FF29-B11A-F4DD-B014-5DC9254118F8}"/>
              </a:ext>
            </a:extLst>
          </p:cNvPr>
          <p:cNvPicPr>
            <a:picLocks noChangeAspect="1"/>
          </p:cNvPicPr>
          <p:nvPr/>
        </p:nvPicPr>
        <p:blipFill>
          <a:blip r:embed="rId2"/>
          <a:stretch>
            <a:fillRect/>
          </a:stretch>
        </p:blipFill>
        <p:spPr>
          <a:xfrm>
            <a:off x="4240282" y="3080110"/>
            <a:ext cx="3711435" cy="3676088"/>
          </a:xfrm>
          <a:prstGeom prst="rect">
            <a:avLst/>
          </a:prstGeom>
        </p:spPr>
      </p:pic>
    </p:spTree>
    <p:extLst>
      <p:ext uri="{BB962C8B-B14F-4D97-AF65-F5344CB8AC3E}">
        <p14:creationId xmlns:p14="http://schemas.microsoft.com/office/powerpoint/2010/main" val="3090076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B15AC1-FDF8-FAE7-26CE-9AA0355F742F}"/>
              </a:ext>
            </a:extLst>
          </p:cNvPr>
          <p:cNvSpPr>
            <a:spLocks noGrp="1"/>
          </p:cNvSpPr>
          <p:nvPr>
            <p:ph type="title"/>
          </p:nvPr>
        </p:nvSpPr>
        <p:spPr/>
        <p:txBody>
          <a:bodyPr/>
          <a:lstStyle/>
          <a:p>
            <a:pPr algn="ctr"/>
            <a:r>
              <a:rPr lang="kk" dirty="0" err="1">
                <a:solidFill>
                  <a:srgbClr val="FFC000"/>
                </a:solidFill>
              </a:rPr>
              <a:t>Бағдарлама </a:t>
            </a:r>
            <a:r>
              <a:rPr lang="kk" dirty="0">
                <a:solidFill>
                  <a:srgbClr val="FFC000"/>
                </a:solidFill>
              </a:rPr>
              <a:t>коды</a:t>
            </a:r>
            <a:endParaRPr lang="ru-RU" dirty="0"/>
          </a:p>
        </p:txBody>
      </p:sp>
      <p:sp>
        <p:nvSpPr>
          <p:cNvPr id="3" name="Объект 2">
            <a:extLst>
              <a:ext uri="{FF2B5EF4-FFF2-40B4-BE49-F238E27FC236}">
                <a16:creationId xmlns:a16="http://schemas.microsoft.com/office/drawing/2014/main" id="{CDB073F2-11A6-A360-F033-654189EA5330}"/>
              </a:ext>
            </a:extLst>
          </p:cNvPr>
          <p:cNvSpPr>
            <a:spLocks noGrp="1"/>
          </p:cNvSpPr>
          <p:nvPr>
            <p:ph idx="1"/>
          </p:nvPr>
        </p:nvSpPr>
        <p:spPr>
          <a:xfrm>
            <a:off x="581192" y="2180496"/>
            <a:ext cx="11029615" cy="1986061"/>
          </a:xfrm>
        </p:spPr>
        <p:txBody>
          <a:bodyPr>
            <a:normAutofit/>
          </a:bodyPr>
          <a:lstStyle/>
          <a:p>
            <a:r>
              <a:rPr lang="kk" dirty="0">
                <a:latin typeface="Times New Roman" panose="02020603050405020304" pitchFamily="18" charset="0"/>
                <a:cs typeface="Times New Roman" panose="02020603050405020304" pitchFamily="18" charset="0"/>
              </a:rPr>
              <a:t>Біздің кодымызда алдымен келесі тізімде көрсетілгендей барлық тәуелділіктерді импорттауымыз керек.</a:t>
            </a:r>
            <a:endParaRPr lang="en-US" dirty="0">
              <a:latin typeface="Times New Roman" panose="02020603050405020304" pitchFamily="18" charset="0"/>
              <a:cs typeface="Times New Roman" panose="02020603050405020304" pitchFamily="18" charset="0"/>
            </a:endParaRPr>
          </a:p>
          <a:p>
            <a:pPr rtl="0"/>
            <a:r>
              <a:rPr lang="kk" dirty="0">
                <a:latin typeface="Times New Roman" panose="02020603050405020304" pitchFamily="18" charset="0"/>
                <a:cs typeface="Times New Roman" panose="02020603050405020304" pitchFamily="18" charset="0"/>
              </a:rPr>
              <a:t>Келесі қадам - жаһандық айнымалылар мен </a:t>
            </a:r>
            <a:r>
              <a:rPr lang="kk" dirty="0" err="1">
                <a:latin typeface="Times New Roman" panose="02020603050405020304" pitchFamily="18" charset="0"/>
                <a:cs typeface="Times New Roman" panose="02020603050405020304" pitchFamily="18" charset="0"/>
              </a:rPr>
              <a:t>гиперпараметрлерді орнату </a:t>
            </a:r>
            <a:r>
              <a:rPr lang="kk" dirty="0">
                <a:latin typeface="Times New Roman" panose="02020603050405020304" pitchFamily="18" charset="0"/>
                <a:cs typeface="Times New Roman" panose="02020603050405020304" pitchFamily="18" charset="0"/>
              </a:rPr>
              <a:t>. Мұның бәрі таныс болуы керек: бастапқы өлшемдер 28 × 28, бұл стандартты өлшем. Содан кейін біз MNIST деректер жиынынан кескіндерді 784 (28 × 28) өлшемді бір өлшемді векторға түрлендіреміз. Сондай-ақ, бізде 256 түйіннен тұратын бір аралық қабат болады.</a:t>
            </a:r>
          </a:p>
          <a:p>
            <a:endParaRPr lang="ru-RU" dirty="0"/>
          </a:p>
        </p:txBody>
      </p:sp>
      <p:pic>
        <p:nvPicPr>
          <p:cNvPr id="6" name="Рисунок 5">
            <a:extLst>
              <a:ext uri="{FF2B5EF4-FFF2-40B4-BE49-F238E27FC236}">
                <a16:creationId xmlns:a16="http://schemas.microsoft.com/office/drawing/2014/main" id="{0CCB25F8-8D21-8744-87CB-FA1FE9BCC156}"/>
              </a:ext>
            </a:extLst>
          </p:cNvPr>
          <p:cNvPicPr>
            <a:picLocks noChangeAspect="1"/>
          </p:cNvPicPr>
          <p:nvPr/>
        </p:nvPicPr>
        <p:blipFill>
          <a:blip r:embed="rId2"/>
          <a:stretch>
            <a:fillRect/>
          </a:stretch>
        </p:blipFill>
        <p:spPr>
          <a:xfrm>
            <a:off x="903016" y="4166557"/>
            <a:ext cx="3467584" cy="1200318"/>
          </a:xfrm>
          <a:prstGeom prst="rect">
            <a:avLst/>
          </a:prstGeom>
        </p:spPr>
      </p:pic>
      <p:pic>
        <p:nvPicPr>
          <p:cNvPr id="7" name="Рисунок 6">
            <a:extLst>
              <a:ext uri="{FF2B5EF4-FFF2-40B4-BE49-F238E27FC236}">
                <a16:creationId xmlns:a16="http://schemas.microsoft.com/office/drawing/2014/main" id="{F5D6E333-EC65-E3B2-EE48-17ABA925648C}"/>
              </a:ext>
            </a:extLst>
          </p:cNvPr>
          <p:cNvPicPr>
            <a:picLocks noChangeAspect="1"/>
          </p:cNvPicPr>
          <p:nvPr/>
        </p:nvPicPr>
        <p:blipFill>
          <a:blip r:embed="rId3"/>
          <a:stretch>
            <a:fillRect/>
          </a:stretch>
        </p:blipFill>
        <p:spPr>
          <a:xfrm>
            <a:off x="4808736" y="4166557"/>
            <a:ext cx="1867161" cy="1028844"/>
          </a:xfrm>
          <a:prstGeom prst="rect">
            <a:avLst/>
          </a:prstGeom>
        </p:spPr>
      </p:pic>
    </p:spTree>
    <p:extLst>
      <p:ext uri="{BB962C8B-B14F-4D97-AF65-F5344CB8AC3E}">
        <p14:creationId xmlns:p14="http://schemas.microsoft.com/office/powerpoint/2010/main" val="3624351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03CAAE-05F7-19C8-A58C-3354C61E35CE}"/>
              </a:ext>
            </a:extLst>
          </p:cNvPr>
          <p:cNvSpPr>
            <a:spLocks noGrp="1"/>
          </p:cNvSpPr>
          <p:nvPr>
            <p:ph type="title"/>
          </p:nvPr>
        </p:nvSpPr>
        <p:spPr/>
        <p:txBody>
          <a:bodyPr/>
          <a:lstStyle/>
          <a:p>
            <a:pPr algn="ctr"/>
            <a:r>
              <a:rPr lang="kk" dirty="0" err="1">
                <a:solidFill>
                  <a:srgbClr val="FFC000"/>
                </a:solidFill>
              </a:rPr>
              <a:t>Бағдарлама </a:t>
            </a:r>
            <a:r>
              <a:rPr lang="kk" dirty="0">
                <a:solidFill>
                  <a:srgbClr val="FFC000"/>
                </a:solidFill>
              </a:rPr>
              <a:t>коды</a:t>
            </a:r>
            <a:endParaRPr lang="ru-RU" dirty="0"/>
          </a:p>
        </p:txBody>
      </p:sp>
      <p:sp>
        <p:nvSpPr>
          <p:cNvPr id="3" name="Объект 2">
            <a:extLst>
              <a:ext uri="{FF2B5EF4-FFF2-40B4-BE49-F238E27FC236}">
                <a16:creationId xmlns:a16="http://schemas.microsoft.com/office/drawing/2014/main" id="{B4173978-7E84-5F56-213D-E48EB84D1550}"/>
              </a:ext>
            </a:extLst>
          </p:cNvPr>
          <p:cNvSpPr>
            <a:spLocks noGrp="1"/>
          </p:cNvSpPr>
          <p:nvPr>
            <p:ph idx="1"/>
          </p:nvPr>
        </p:nvSpPr>
        <p:spPr>
          <a:xfrm>
            <a:off x="581192" y="2180497"/>
            <a:ext cx="11029615" cy="3366288"/>
          </a:xfrm>
        </p:spPr>
        <p:txBody>
          <a:bodyPr>
            <a:normAutofit lnSpcReduction="10000"/>
          </a:bodyPr>
          <a:lstStyle/>
          <a:p>
            <a:r>
              <a:rPr lang="kk" dirty="0" err="1">
                <a:latin typeface="Times New Roman" panose="02020603050405020304" pitchFamily="18" charset="0"/>
                <a:cs typeface="Times New Roman" panose="02020603050405020304" pitchFamily="18" charset="0"/>
              </a:rPr>
              <a:t>Куллбэк-Лейблер дивергенциясын </a:t>
            </a:r>
            <a:r>
              <a:rPr lang="kk" dirty="0">
                <a:latin typeface="Times New Roman" panose="02020603050405020304" pitchFamily="18" charset="0"/>
                <a:cs typeface="Times New Roman" panose="02020603050405020304" pitchFamily="18" charset="0"/>
              </a:rPr>
              <a:t>пайдаланудың жалпы шығын функциясын қалай құратынын көруге болады. </a:t>
            </a:r>
            <a:r>
              <a:rPr lang="kk" dirty="0" err="1">
                <a:latin typeface="Times New Roman" panose="02020603050405020304" pitchFamily="18" charset="0"/>
                <a:cs typeface="Times New Roman" panose="02020603050405020304" pitchFamily="18" charset="0"/>
              </a:rPr>
              <a:t>Куллбэк-Лейблер дивергенциясы </a:t>
            </a:r>
            <a:r>
              <a:rPr lang="kk" dirty="0">
                <a:latin typeface="Times New Roman" panose="02020603050405020304" pitchFamily="18" charset="0"/>
                <a:cs typeface="Times New Roman" panose="02020603050405020304" pitchFamily="18" charset="0"/>
              </a:rPr>
              <a:t>үлестірімдер арасындағы айырмашылықты өлшейді, содан кейін қабаттасу мөлшерін өлшейді. Екілік айқас энтропия - екі класты жіктеуге арналған жалпы шығын функциясы: мұнда біз әрбір сұр түсті пиксель x мәнін бұрын талқылаған қалпына келтіру болып табылатын </a:t>
            </a:r>
            <a:r>
              <a:rPr lang="kk" dirty="0" err="1">
                <a:latin typeface="Times New Roman" panose="02020603050405020304" pitchFamily="18" charset="0"/>
                <a:cs typeface="Times New Roman" panose="02020603050405020304" pitchFamily="18" charset="0"/>
              </a:rPr>
              <a:t>x_decoded_mean мәнімен салыстырамыз </a:t>
            </a:r>
            <a:r>
              <a:rPr lang="kk" dirty="0">
                <a:latin typeface="Times New Roman" panose="02020603050405020304" pitchFamily="18" charset="0"/>
                <a:cs typeface="Times New Roman" panose="02020603050405020304" pitchFamily="18" charset="0"/>
              </a:rPr>
              <a:t>.</a:t>
            </a:r>
          </a:p>
          <a:p>
            <a:r>
              <a:rPr lang="kk" dirty="0" err="1">
                <a:latin typeface="Times New Roman" panose="02020603050405020304" pitchFamily="18" charset="0"/>
                <a:cs typeface="Times New Roman" panose="02020603050405020304" pitchFamily="18" charset="0"/>
              </a:rPr>
              <a:t>x_decoded_mean- </a:t>
            </a:r>
            <a:r>
              <a:rPr lang="kk" dirty="0">
                <a:latin typeface="Times New Roman" panose="02020603050405020304" pitchFamily="18" charset="0"/>
                <a:cs typeface="Times New Roman" panose="02020603050405020304" pitchFamily="18" charset="0"/>
              </a:rPr>
              <a:t>мен аяқталатын модельді анықтаймыз . Модель </a:t>
            </a:r>
            <a:r>
              <a:rPr lang="kk" dirty="0" err="1">
                <a:latin typeface="Times New Roman" panose="02020603050405020304" pitchFamily="18" charset="0"/>
                <a:cs typeface="Times New Roman" panose="02020603050405020304" pitchFamily="18" charset="0"/>
              </a:rPr>
              <a:t>RMSprop </a:t>
            </a:r>
            <a:r>
              <a:rPr lang="kk" dirty="0">
                <a:latin typeface="Times New Roman" panose="02020603050405020304" pitchFamily="18" charset="0"/>
                <a:cs typeface="Times New Roman" panose="02020603050405020304" pitchFamily="18" charset="0"/>
              </a:rPr>
              <a:t>көмегімен компиляцияланады , бірақ біз Adam немесе кәдімгі стохастикалық градиенттік түсуді (SGD) пайдалана алар едік. Кез келген терең оқыту жүйесіндегідей, біз параметр кеңістігінде шарлау үшін кері таралу қателерін пайдаланамыз. Біз әрқашан градиенттік түсудің қандай да бір түрін қолданамыз, бірақ жалпы алғанда, адамдар мұнда аталған үшеуінен басқаны сирек сынап көреді: Adam, SGD немесе </a:t>
            </a:r>
            <a:r>
              <a:rPr lang="kk" dirty="0" err="1">
                <a:latin typeface="Times New Roman" panose="02020603050405020304" pitchFamily="18" charset="0"/>
                <a:cs typeface="Times New Roman" panose="02020603050405020304" pitchFamily="18" charset="0"/>
              </a:rPr>
              <a:t>RMSprop </a:t>
            </a:r>
            <a:r>
              <a:rPr lang="kk"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23750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4FD40F-C14F-4541-A41E-F214E66AA288}"/>
              </a:ext>
            </a:extLst>
          </p:cNvPr>
          <p:cNvSpPr>
            <a:spLocks noGrp="1"/>
          </p:cNvSpPr>
          <p:nvPr>
            <p:ph type="title"/>
          </p:nvPr>
        </p:nvSpPr>
        <p:spPr>
          <a:xfrm>
            <a:off x="581192" y="702156"/>
            <a:ext cx="11029616" cy="872644"/>
          </a:xfrm>
        </p:spPr>
        <p:txBody>
          <a:bodyPr/>
          <a:lstStyle/>
          <a:p>
            <a:pPr algn="ctr"/>
            <a:r>
              <a:rPr lang="kk" dirty="0" err="1">
                <a:solidFill>
                  <a:srgbClr val="FFC000"/>
                </a:solidFill>
              </a:rPr>
              <a:t>автокодерлер</a:t>
            </a:r>
            <a:endParaRPr lang="ru-RU" dirty="0">
              <a:solidFill>
                <a:srgbClr val="FFC000"/>
              </a:solidFill>
            </a:endParaRPr>
          </a:p>
        </p:txBody>
      </p:sp>
      <p:sp>
        <p:nvSpPr>
          <p:cNvPr id="3" name="Объект 2">
            <a:extLst>
              <a:ext uri="{FF2B5EF4-FFF2-40B4-BE49-F238E27FC236}">
                <a16:creationId xmlns:a16="http://schemas.microsoft.com/office/drawing/2014/main" id="{4223CC53-DEF5-4617-80E2-E90FDD15603C}"/>
              </a:ext>
            </a:extLst>
          </p:cNvPr>
          <p:cNvSpPr>
            <a:spLocks noGrp="1"/>
          </p:cNvSpPr>
          <p:nvPr>
            <p:ph idx="1"/>
          </p:nvPr>
        </p:nvSpPr>
        <p:spPr>
          <a:xfrm>
            <a:off x="568547" y="1961572"/>
            <a:ext cx="10954865" cy="4194272"/>
          </a:xfrm>
        </p:spPr>
        <p:txBody>
          <a:bodyPr>
            <a:normAutofit fontScale="92500" lnSpcReduction="20000"/>
          </a:bodyPr>
          <a:lstStyle/>
          <a:p>
            <a:pPr algn="just">
              <a:lnSpc>
                <a:spcPct val="107000"/>
              </a:lnSpc>
              <a:spcAft>
                <a:spcPts val="800"/>
              </a:spcAft>
            </a:pPr>
            <a:r>
              <a:rPr lang="kk" dirty="0" err="1">
                <a:latin typeface="Times New Roman" panose="02020603050405020304" pitchFamily="18" charset="0"/>
                <a:cs typeface="Times New Roman" panose="02020603050405020304" pitchFamily="18" charset="0"/>
              </a:rPr>
              <a:t>Автокодерлер </a:t>
            </a:r>
            <a:r>
              <a:rPr lang="kk" dirty="0">
                <a:latin typeface="Times New Roman" panose="02020603050405020304" pitchFamily="18" charset="0"/>
                <a:cs typeface="Times New Roman" panose="02020603050405020304" pitchFamily="18" charset="0"/>
              </a:rPr>
              <a:t>бізге деректерді автоматты түрде кодтауға көмектеседі. </a:t>
            </a:r>
            <a:r>
              <a:rPr lang="kk" dirty="0" err="1">
                <a:latin typeface="Times New Roman" panose="02020603050405020304" pitchFamily="18" charset="0"/>
                <a:cs typeface="Times New Roman" panose="02020603050405020304" pitchFamily="18" charset="0"/>
              </a:rPr>
              <a:t>Автокодерлер </a:t>
            </a:r>
            <a:r>
              <a:rPr lang="kk" dirty="0">
                <a:latin typeface="Times New Roman" panose="02020603050405020304" pitchFamily="18" charset="0"/>
                <a:cs typeface="Times New Roman" panose="02020603050405020304" pitchFamily="18" charset="0"/>
              </a:rPr>
              <a:t>екі бөліктен тұрады: кодтаушы және декодер.</a:t>
            </a:r>
          </a:p>
          <a:p>
            <a:pPr algn="just">
              <a:lnSpc>
                <a:spcPct val="107000"/>
              </a:lnSpc>
              <a:spcAft>
                <a:spcPts val="800"/>
              </a:spcAft>
            </a:pPr>
            <a:r>
              <a:rPr lang="kk" dirty="0">
                <a:latin typeface="Times New Roman" panose="02020603050405020304" pitchFamily="18" charset="0"/>
                <a:cs typeface="Times New Roman" panose="02020603050405020304" pitchFamily="18" charset="0"/>
              </a:rPr>
              <a:t>Осы түсіндірме мақсатында бір қолдану жағдайын қарастырайық: қысу. Сіз машиналық оқыту инженері ретіндегі мансабыңыз туралы хат жазып жатырсыз деп елестетіп көріңіз. Сізде барлық нәрсені түсінуге оңай болатындай етіп түсіндіруге арналған бір ғана бет бар. Енді сіз оны ақпаратты ұмытып кететін адамға түсіндіруіңіз керек деп елестетіп көріңіз. Енді сіз барлық терминологияны түсіндіруіңіз керек.</a:t>
            </a:r>
          </a:p>
          <a:p>
            <a:pPr algn="just">
              <a:lnSpc>
                <a:spcPct val="107000"/>
              </a:lnSpc>
              <a:spcAft>
                <a:spcPts val="800"/>
              </a:spcAft>
            </a:pPr>
            <a:r>
              <a:rPr lang="kk" dirty="0">
                <a:latin typeface="Times New Roman" panose="02020603050405020304" pitchFamily="18" charset="0"/>
                <a:cs typeface="Times New Roman" panose="02020603050405020304" pitchFamily="18" charset="0"/>
              </a:rPr>
              <a:t>Мысалы, олар сіздің жазбаңыздың негізгі бөліктерін, мысалы, мысығыңыздың не істегенін сипаттауды оқып, түсіне алады, бірақ машиналық оқыту инженері ұғымы олар үшін бейтаныс болуы мүмкін.</a:t>
            </a:r>
          </a:p>
          <a:p>
            <a:pPr algn="just">
              <a:lnSpc>
                <a:spcPct val="107000"/>
              </a:lnSpc>
              <a:spcAft>
                <a:spcPts val="800"/>
              </a:spcAft>
            </a:pPr>
            <a:r>
              <a:rPr lang="kk" dirty="0">
                <a:latin typeface="Times New Roman" panose="02020603050405020304" pitchFamily="18" charset="0"/>
                <a:cs typeface="Times New Roman" panose="02020603050405020304" pitchFamily="18" charset="0"/>
              </a:rPr>
              <a:t>Басқаша айтқанда, олардың z жасырын кеңістігінен x*-ке дейінгі үйренген түрлендірулері кездейсоқ түрде инициализацияланған. Бірдеңені түсіндірмес бұрын, алдымен олардың ойша құрылымдарын қайта жаттықтыру керек.</a:t>
            </a:r>
          </a:p>
          <a:p>
            <a:pPr algn="just">
              <a:lnSpc>
                <a:spcPct val="107000"/>
              </a:lnSpc>
              <a:spcAft>
                <a:spcPts val="800"/>
              </a:spcAft>
            </a:pPr>
            <a:r>
              <a:rPr lang="kk" dirty="0" err="1">
                <a:latin typeface="Times New Roman" panose="02020603050405020304" pitchFamily="18" charset="0"/>
                <a:cs typeface="Times New Roman" panose="02020603050405020304" pitchFamily="18" charset="0"/>
              </a:rPr>
              <a:t>автокодерін </a:t>
            </a:r>
            <a:r>
              <a:rPr lang="kk" dirty="0">
                <a:latin typeface="Times New Roman" panose="02020603050405020304" pitchFamily="18" charset="0"/>
                <a:cs typeface="Times New Roman" panose="02020603050405020304" pitchFamily="18" charset="0"/>
              </a:rPr>
              <a:t>x тұжырымдамаларын беру және оларды (x*) мағыналы түрде сізге қайтара алатындығын тексеру арқылы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7118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C85F9A-CD29-0FAF-1891-1AA1B75AF338}"/>
              </a:ext>
            </a:extLst>
          </p:cNvPr>
          <p:cNvSpPr>
            <a:spLocks noGrp="1"/>
          </p:cNvSpPr>
          <p:nvPr>
            <p:ph type="title"/>
          </p:nvPr>
        </p:nvSpPr>
        <p:spPr/>
        <p:txBody>
          <a:bodyPr/>
          <a:lstStyle/>
          <a:p>
            <a:pPr algn="ctr"/>
            <a:r>
              <a:rPr lang="kk" dirty="0" err="1">
                <a:solidFill>
                  <a:srgbClr val="FFC000"/>
                </a:solidFill>
              </a:rPr>
              <a:t>Бағдарлама </a:t>
            </a:r>
            <a:r>
              <a:rPr lang="kk" dirty="0">
                <a:solidFill>
                  <a:srgbClr val="FFC000"/>
                </a:solidFill>
              </a:rPr>
              <a:t>коды</a:t>
            </a:r>
            <a:endParaRPr lang="ru-RU" dirty="0"/>
          </a:p>
        </p:txBody>
      </p:sp>
      <p:sp>
        <p:nvSpPr>
          <p:cNvPr id="3" name="Объект 2">
            <a:extLst>
              <a:ext uri="{FF2B5EF4-FFF2-40B4-BE49-F238E27FC236}">
                <a16:creationId xmlns:a16="http://schemas.microsoft.com/office/drawing/2014/main" id="{8517B585-B28A-317A-00FA-96ECF482C1F1}"/>
              </a:ext>
            </a:extLst>
          </p:cNvPr>
          <p:cNvSpPr>
            <a:spLocks noGrp="1"/>
          </p:cNvSpPr>
          <p:nvPr>
            <p:ph idx="1"/>
          </p:nvPr>
        </p:nvSpPr>
        <p:spPr>
          <a:xfrm>
            <a:off x="581193" y="1948226"/>
            <a:ext cx="11029615" cy="2520899"/>
          </a:xfrm>
        </p:spPr>
        <p:txBody>
          <a:bodyPr>
            <a:normAutofit fontScale="92500" lnSpcReduction="20000"/>
          </a:bodyPr>
          <a:lstStyle/>
          <a:p>
            <a:r>
              <a:rPr lang="kk" dirty="0">
                <a:latin typeface="Times New Roman" panose="02020603050405020304" pitchFamily="18" charset="0"/>
                <a:cs typeface="Times New Roman" panose="02020603050405020304" pitchFamily="18" charset="0"/>
              </a:rPr>
              <a:t>Қысқаша айтқанда, біз әрбір қабатты алдыңғы кірісті негізгі аргументтерден кейінгі екінші аргумент тобы ретінде көрсету арқылы жариялаймыз. Мысалы, h қабаты x мәнін кіріс ретінде қабылдайды. Соңында, модельді компиляциялап, оның қай жерден басталатынын және қай жерде аяқталатынын көрсеткенде ([ </a:t>
            </a:r>
            <a:r>
              <a:rPr lang="kk" dirty="0" err="1">
                <a:latin typeface="Times New Roman" panose="02020603050405020304" pitchFamily="18" charset="0"/>
                <a:cs typeface="Times New Roman" panose="02020603050405020304" pitchFamily="18" charset="0"/>
              </a:rPr>
              <a:t>z_mean </a:t>
            </a:r>
            <a:r>
              <a:rPr lang="kk" dirty="0">
                <a:latin typeface="Times New Roman" panose="02020603050405020304" pitchFamily="18" charset="0"/>
                <a:cs typeface="Times New Roman" panose="02020603050405020304" pitchFamily="18" charset="0"/>
              </a:rPr>
              <a:t>, </a:t>
            </a:r>
            <a:r>
              <a:rPr lang="kk" dirty="0" err="1">
                <a:latin typeface="Times New Roman" panose="02020603050405020304" pitchFamily="18" charset="0"/>
                <a:cs typeface="Times New Roman" panose="02020603050405020304" pitchFamily="18" charset="0"/>
              </a:rPr>
              <a:t>z_log_var, </a:t>
            </a:r>
            <a:r>
              <a:rPr lang="kk" dirty="0">
                <a:latin typeface="Times New Roman" panose="02020603050405020304" pitchFamily="18" charset="0"/>
                <a:cs typeface="Times New Roman" panose="02020603050405020304" pitchFamily="18" charset="0"/>
              </a:rPr>
              <a:t>және z]), </a:t>
            </a:r>
            <a:r>
              <a:rPr lang="kk" dirty="0" err="1">
                <a:latin typeface="Times New Roman" panose="02020603050405020304" pitchFamily="18" charset="0"/>
                <a:cs typeface="Times New Roman" panose="02020603050405020304" pitchFamily="18" charset="0"/>
              </a:rPr>
              <a:t>Керас </a:t>
            </a:r>
            <a:r>
              <a:rPr lang="kk" dirty="0">
                <a:latin typeface="Times New Roman" panose="02020603050405020304" pitchFamily="18" charset="0"/>
                <a:cs typeface="Times New Roman" panose="02020603050405020304" pitchFamily="18" charset="0"/>
              </a:rPr>
              <a:t>бастапқы кірістер мен шығыстардың соңғы тізімі қалай байланысты екенін түсінеді. Диаграммалардан z - біздің жасырын кеңістігіміз екенін есте сақтаңыз, бұл жағдайда ол орташа мән мен дисперсиямен анықталған қалыпты үлестірім.</a:t>
            </a:r>
          </a:p>
          <a:p>
            <a:r>
              <a:rPr lang="kk" dirty="0">
                <a:latin typeface="Times New Roman" panose="02020603050405020304" pitchFamily="18" charset="0"/>
                <a:cs typeface="Times New Roman" panose="02020603050405020304" pitchFamily="18" charset="0"/>
              </a:rPr>
              <a:t>Енді қиын бөлігі келеді, онда біз жасырын кеңістіктен мәндерді іріктеп алып, содан кейін бұл ақпаратты декодерге жібереміз. Бірақ </a:t>
            </a:r>
            <a:r>
              <a:rPr lang="kk" dirty="0" err="1">
                <a:latin typeface="Times New Roman" panose="02020603050405020304" pitchFamily="18" charset="0"/>
                <a:cs typeface="Times New Roman" panose="02020603050405020304" pitchFamily="18" charset="0"/>
              </a:rPr>
              <a:t>z_mean </a:t>
            </a:r>
            <a:r>
              <a:rPr lang="kk" dirty="0">
                <a:latin typeface="Times New Roman" panose="02020603050405020304" pitchFamily="18" charset="0"/>
                <a:cs typeface="Times New Roman" panose="02020603050405020304" pitchFamily="18" charset="0"/>
              </a:rPr>
              <a:t>және </a:t>
            </a:r>
            <a:r>
              <a:rPr lang="kk" dirty="0" err="1">
                <a:latin typeface="Times New Roman" panose="02020603050405020304" pitchFamily="18" charset="0"/>
                <a:cs typeface="Times New Roman" panose="02020603050405020304" pitchFamily="18" charset="0"/>
              </a:rPr>
              <a:t>z_log_var қалай байланысты екендігі туралы аздап ойланайық </a:t>
            </a:r>
            <a:r>
              <a:rPr lang="kk" dirty="0">
                <a:latin typeface="Times New Roman" panose="02020603050405020304" pitchFamily="18" charset="0"/>
                <a:cs typeface="Times New Roman" panose="02020603050405020304" pitchFamily="18" charset="0"/>
              </a:rPr>
              <a:t>: олардың екеуі де h-мен қалыпты үлестірімнің анықтаушы сипаттамалары болып табылатын екі түйіннің тығыз қабаты арқылы байланысқан: орташа және дисперсия. Алдыңғы іріктеу функциясы келесі тізімде көрсетілгендей орындалады.</a:t>
            </a:r>
          </a:p>
        </p:txBody>
      </p:sp>
      <p:pic>
        <p:nvPicPr>
          <p:cNvPr id="5" name="Рисунок 4">
            <a:extLst>
              <a:ext uri="{FF2B5EF4-FFF2-40B4-BE49-F238E27FC236}">
                <a16:creationId xmlns:a16="http://schemas.microsoft.com/office/drawing/2014/main" id="{4A4427D7-1CE9-1291-3789-7D092D62575A}"/>
              </a:ext>
            </a:extLst>
          </p:cNvPr>
          <p:cNvPicPr>
            <a:picLocks noChangeAspect="1"/>
          </p:cNvPicPr>
          <p:nvPr/>
        </p:nvPicPr>
        <p:blipFill>
          <a:blip r:embed="rId2"/>
          <a:stretch>
            <a:fillRect/>
          </a:stretch>
        </p:blipFill>
        <p:spPr>
          <a:xfrm>
            <a:off x="581192" y="4435357"/>
            <a:ext cx="5020376" cy="811192"/>
          </a:xfrm>
          <a:prstGeom prst="rect">
            <a:avLst/>
          </a:prstGeom>
        </p:spPr>
      </p:pic>
      <p:pic>
        <p:nvPicPr>
          <p:cNvPr id="6" name="Рисунок 5">
            <a:extLst>
              <a:ext uri="{FF2B5EF4-FFF2-40B4-BE49-F238E27FC236}">
                <a16:creationId xmlns:a16="http://schemas.microsoft.com/office/drawing/2014/main" id="{4B2031FD-087C-8877-9ABE-535096251BC3}"/>
              </a:ext>
            </a:extLst>
          </p:cNvPr>
          <p:cNvPicPr>
            <a:picLocks noChangeAspect="1"/>
          </p:cNvPicPr>
          <p:nvPr/>
        </p:nvPicPr>
        <p:blipFill>
          <a:blip r:embed="rId3"/>
          <a:stretch>
            <a:fillRect/>
          </a:stretch>
        </p:blipFill>
        <p:spPr>
          <a:xfrm>
            <a:off x="527133" y="5246549"/>
            <a:ext cx="5020376" cy="1228896"/>
          </a:xfrm>
          <a:prstGeom prst="rect">
            <a:avLst/>
          </a:prstGeom>
        </p:spPr>
      </p:pic>
      <p:pic>
        <p:nvPicPr>
          <p:cNvPr id="7" name="Рисунок 6">
            <a:extLst>
              <a:ext uri="{FF2B5EF4-FFF2-40B4-BE49-F238E27FC236}">
                <a16:creationId xmlns:a16="http://schemas.microsoft.com/office/drawing/2014/main" id="{9E400390-81F6-2583-5253-56C0AE1436A0}"/>
              </a:ext>
            </a:extLst>
          </p:cNvPr>
          <p:cNvPicPr>
            <a:picLocks noChangeAspect="1"/>
          </p:cNvPicPr>
          <p:nvPr/>
        </p:nvPicPr>
        <p:blipFill>
          <a:blip r:embed="rId4"/>
          <a:stretch>
            <a:fillRect/>
          </a:stretch>
        </p:blipFill>
        <p:spPr>
          <a:xfrm>
            <a:off x="5691035" y="4162151"/>
            <a:ext cx="6046313" cy="842228"/>
          </a:xfrm>
          <a:prstGeom prst="rect">
            <a:avLst/>
          </a:prstGeom>
        </p:spPr>
      </p:pic>
      <p:pic>
        <p:nvPicPr>
          <p:cNvPr id="8" name="Рисунок 7">
            <a:extLst>
              <a:ext uri="{FF2B5EF4-FFF2-40B4-BE49-F238E27FC236}">
                <a16:creationId xmlns:a16="http://schemas.microsoft.com/office/drawing/2014/main" id="{8067FEB4-CC94-A403-0627-B8D9844D4801}"/>
              </a:ext>
            </a:extLst>
          </p:cNvPr>
          <p:cNvPicPr>
            <a:picLocks noChangeAspect="1"/>
          </p:cNvPicPr>
          <p:nvPr/>
        </p:nvPicPr>
        <p:blipFill>
          <a:blip r:embed="rId5"/>
          <a:stretch>
            <a:fillRect/>
          </a:stretch>
        </p:blipFill>
        <p:spPr>
          <a:xfrm>
            <a:off x="5691035" y="5009589"/>
            <a:ext cx="4230885" cy="1789990"/>
          </a:xfrm>
          <a:prstGeom prst="rect">
            <a:avLst/>
          </a:prstGeom>
        </p:spPr>
      </p:pic>
    </p:spTree>
    <p:extLst>
      <p:ext uri="{BB962C8B-B14F-4D97-AF65-F5344CB8AC3E}">
        <p14:creationId xmlns:p14="http://schemas.microsoft.com/office/powerpoint/2010/main" val="3648405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9665F5-938B-7EE0-B7DC-426A0660F6C0}"/>
              </a:ext>
            </a:extLst>
          </p:cNvPr>
          <p:cNvSpPr>
            <a:spLocks noGrp="1"/>
          </p:cNvSpPr>
          <p:nvPr>
            <p:ph type="title"/>
          </p:nvPr>
        </p:nvSpPr>
        <p:spPr/>
        <p:txBody>
          <a:bodyPr/>
          <a:lstStyle/>
          <a:p>
            <a:pPr algn="ctr"/>
            <a:r>
              <a:rPr lang="kk" dirty="0" err="1">
                <a:solidFill>
                  <a:srgbClr val="FFC000"/>
                </a:solidFill>
              </a:rPr>
              <a:t>Бағдарлама </a:t>
            </a:r>
            <a:r>
              <a:rPr lang="kk" dirty="0">
                <a:solidFill>
                  <a:srgbClr val="FFC000"/>
                </a:solidFill>
              </a:rPr>
              <a:t>коды</a:t>
            </a:r>
            <a:endParaRPr lang="ru-RU" dirty="0"/>
          </a:p>
        </p:txBody>
      </p:sp>
      <p:sp>
        <p:nvSpPr>
          <p:cNvPr id="3" name="Объект 2">
            <a:extLst>
              <a:ext uri="{FF2B5EF4-FFF2-40B4-BE49-F238E27FC236}">
                <a16:creationId xmlns:a16="http://schemas.microsoft.com/office/drawing/2014/main" id="{870137D4-24D2-FF1F-52C4-3AA33B46110C}"/>
              </a:ext>
            </a:extLst>
          </p:cNvPr>
          <p:cNvSpPr>
            <a:spLocks noGrp="1"/>
          </p:cNvSpPr>
          <p:nvPr>
            <p:ph idx="1"/>
          </p:nvPr>
        </p:nvSpPr>
        <p:spPr>
          <a:xfrm>
            <a:off x="581192" y="2180496"/>
            <a:ext cx="11029615" cy="1451225"/>
          </a:xfrm>
        </p:spPr>
        <p:txBody>
          <a:bodyPr/>
          <a:lstStyle/>
          <a:p>
            <a:r>
              <a:rPr lang="kk" dirty="0">
                <a:latin typeface="Times New Roman" panose="02020603050405020304" pitchFamily="18" charset="0"/>
                <a:cs typeface="Times New Roman" panose="02020603050405020304" pitchFamily="18" charset="0"/>
              </a:rPr>
              <a:t>Біз деректерді қалыпқа келтіреміз және жаттығу және тест жинақтарын 28 × 28 матрицасының орнына әр мысал үшін 784 таңбадан тұратын бірыңғай массивке түрлендіреміз. Содан кейін біз нақты (реттелмеген) деректер жиынтығын алу үшін араластыруды пайдаланып сәйкестендіру функциясын қолданамыз. Сондай-ақ, оқыту процесіндегі прогресті бақылау үшін валидация деректерін пайдаланамыз:</a:t>
            </a:r>
          </a:p>
        </p:txBody>
      </p:sp>
      <p:pic>
        <p:nvPicPr>
          <p:cNvPr id="4" name="Рисунок 3">
            <a:extLst>
              <a:ext uri="{FF2B5EF4-FFF2-40B4-BE49-F238E27FC236}">
                <a16:creationId xmlns:a16="http://schemas.microsoft.com/office/drawing/2014/main" id="{72074961-C772-FE3A-DF35-D088A65B0FB3}"/>
              </a:ext>
            </a:extLst>
          </p:cNvPr>
          <p:cNvPicPr>
            <a:picLocks noChangeAspect="1"/>
          </p:cNvPicPr>
          <p:nvPr/>
        </p:nvPicPr>
        <p:blipFill>
          <a:blip r:embed="rId2"/>
          <a:stretch>
            <a:fillRect/>
          </a:stretch>
        </p:blipFill>
        <p:spPr>
          <a:xfrm>
            <a:off x="4309812" y="3640893"/>
            <a:ext cx="3572374" cy="2514951"/>
          </a:xfrm>
          <a:prstGeom prst="rect">
            <a:avLst/>
          </a:prstGeom>
        </p:spPr>
      </p:pic>
    </p:spTree>
    <p:extLst>
      <p:ext uri="{BB962C8B-B14F-4D97-AF65-F5344CB8AC3E}">
        <p14:creationId xmlns:p14="http://schemas.microsoft.com/office/powerpoint/2010/main" val="4068694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915823-CEB4-4002-B506-B34EB950C409}"/>
              </a:ext>
            </a:extLst>
          </p:cNvPr>
          <p:cNvSpPr>
            <a:spLocks noGrp="1"/>
          </p:cNvSpPr>
          <p:nvPr>
            <p:ph type="title"/>
          </p:nvPr>
        </p:nvSpPr>
        <p:spPr/>
        <p:txBody>
          <a:bodyPr/>
          <a:lstStyle/>
          <a:p>
            <a:endParaRPr lang="ru-RU" dirty="0"/>
          </a:p>
        </p:txBody>
      </p:sp>
      <p:sp>
        <p:nvSpPr>
          <p:cNvPr id="4" name="Объект 3">
            <a:extLst>
              <a:ext uri="{FF2B5EF4-FFF2-40B4-BE49-F238E27FC236}">
                <a16:creationId xmlns:a16="http://schemas.microsoft.com/office/drawing/2014/main" id="{6ED8923C-6D9B-49BC-9FB1-F4BE058255A1}"/>
              </a:ext>
            </a:extLst>
          </p:cNvPr>
          <p:cNvSpPr>
            <a:spLocks noGrp="1"/>
          </p:cNvSpPr>
          <p:nvPr>
            <p:ph sz="half" idx="2"/>
          </p:nvPr>
        </p:nvSpPr>
        <p:spPr>
          <a:xfrm>
            <a:off x="581193" y="2205012"/>
            <a:ext cx="11029616" cy="3923330"/>
          </a:xfrm>
        </p:spPr>
        <p:txBody>
          <a:bodyPr/>
          <a:lstStyle/>
          <a:p>
            <a:pPr algn="ctr"/>
            <a:endParaRPr lang="en-US" dirty="0"/>
          </a:p>
          <a:p>
            <a:pPr algn="ctr"/>
            <a:endParaRPr lang="en-US" dirty="0"/>
          </a:p>
          <a:p>
            <a:pPr algn="ctr"/>
            <a:endParaRPr lang="en-US" dirty="0"/>
          </a:p>
          <a:p>
            <a:pPr marL="0" indent="0" algn="ctr">
              <a:buNone/>
            </a:pPr>
            <a:r>
              <a:rPr lang="kk" sz="3600" dirty="0">
                <a:solidFill>
                  <a:srgbClr val="7030A0"/>
                </a:solidFill>
              </a:rPr>
              <a:t>НАЗАР АУДАРҒАНЫҢЫЗҒА РАҚМЕТ !!!</a:t>
            </a:r>
            <a:endParaRPr lang="ru-RU" sz="3600" dirty="0">
              <a:solidFill>
                <a:srgbClr val="7030A0"/>
              </a:solidFill>
            </a:endParaRPr>
          </a:p>
        </p:txBody>
      </p:sp>
    </p:spTree>
    <p:extLst>
      <p:ext uri="{BB962C8B-B14F-4D97-AF65-F5344CB8AC3E}">
        <p14:creationId xmlns:p14="http://schemas.microsoft.com/office/powerpoint/2010/main" val="4245694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17F9CD-B602-C7A9-E261-CF93A494C25D}"/>
              </a:ext>
            </a:extLst>
          </p:cNvPr>
          <p:cNvSpPr>
            <a:spLocks noGrp="1"/>
          </p:cNvSpPr>
          <p:nvPr>
            <p:ph type="title"/>
          </p:nvPr>
        </p:nvSpPr>
        <p:spPr/>
        <p:txBody>
          <a:bodyPr/>
          <a:lstStyle/>
          <a:p>
            <a:pPr algn="ctr"/>
            <a:r>
              <a:rPr lang="kk" dirty="0" err="1">
                <a:solidFill>
                  <a:srgbClr val="FFC000"/>
                </a:solidFill>
              </a:rPr>
              <a:t>автокодерлер</a:t>
            </a:r>
            <a:endParaRPr lang="ru-RU" dirty="0"/>
          </a:p>
        </p:txBody>
      </p:sp>
      <p:sp>
        <p:nvSpPr>
          <p:cNvPr id="3" name="Объект 2">
            <a:extLst>
              <a:ext uri="{FF2B5EF4-FFF2-40B4-BE49-F238E27FC236}">
                <a16:creationId xmlns:a16="http://schemas.microsoft.com/office/drawing/2014/main" id="{209E02F3-83CB-FA89-6BA3-FA54AA8EF018}"/>
              </a:ext>
            </a:extLst>
          </p:cNvPr>
          <p:cNvSpPr>
            <a:spLocks noGrp="1"/>
          </p:cNvSpPr>
          <p:nvPr>
            <p:ph idx="1"/>
          </p:nvPr>
        </p:nvSpPr>
        <p:spPr/>
        <p:txBody>
          <a:bodyPr/>
          <a:lstStyle/>
          <a:p>
            <a:r>
              <a:rPr lang="kk" dirty="0">
                <a:latin typeface="Times New Roman" panose="02020603050405020304" pitchFamily="18" charset="0"/>
                <a:cs typeface="Times New Roman" panose="02020603050405020304" pitchFamily="18" charset="0"/>
              </a:rPr>
              <a:t>Негізінде, біз таныс ұғымдарды түсіндіруге сансыз сағаттарды босқа өткізбеу үшін деректерді немесе ақпаратты күн сайын сығамыз. Адамдармен қарым-қатынас </a:t>
            </a:r>
            <a:r>
              <a:rPr lang="kk" dirty="0" err="1">
                <a:latin typeface="Times New Roman" panose="02020603050405020304" pitchFamily="18" charset="0"/>
                <a:cs typeface="Times New Roman" panose="02020603050405020304" pitchFamily="18" charset="0"/>
              </a:rPr>
              <a:t>автокодерлерге толы </a:t>
            </a:r>
            <a:r>
              <a:rPr lang="kk" dirty="0">
                <a:latin typeface="Times New Roman" panose="02020603050405020304" pitchFamily="18" charset="0"/>
                <a:cs typeface="Times New Roman" panose="02020603050405020304" pitchFamily="18" charset="0"/>
              </a:rPr>
              <a:t>, бірақ олар контекстке байланысты: кейбір адамдарға түсіндіргенімізді, мысалы, машиналық оқыту моделінің не екенін әріптес инженерлерімізге түсіндірудің қажеті жоқ. Сондықтан, контекстке байланысты кейбір адами «жасырын кеңістіктер» басқаларына қарағанда қолайлырақ. Біз олардың </a:t>
            </a:r>
            <a:r>
              <a:rPr lang="kk" dirty="0" err="1">
                <a:latin typeface="Times New Roman" panose="02020603050405020304" pitchFamily="18" charset="0"/>
                <a:cs typeface="Times New Roman" panose="02020603050405020304" pitchFamily="18" charset="0"/>
              </a:rPr>
              <a:t>автокодері </a:t>
            </a:r>
            <a:r>
              <a:rPr lang="kk" dirty="0">
                <a:latin typeface="Times New Roman" panose="02020603050405020304" pitchFamily="18" charset="0"/>
                <a:cs typeface="Times New Roman" panose="02020603050405020304" pitchFamily="18" charset="0"/>
              </a:rPr>
              <a:t>түсінетін қысқаша көрініске өте аламыз.</a:t>
            </a:r>
          </a:p>
        </p:txBody>
      </p:sp>
    </p:spTree>
    <p:extLst>
      <p:ext uri="{BB962C8B-B14F-4D97-AF65-F5344CB8AC3E}">
        <p14:creationId xmlns:p14="http://schemas.microsoft.com/office/powerpoint/2010/main" val="291357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E0D730-082A-FD1E-3A32-8C746A724303}"/>
              </a:ext>
            </a:extLst>
          </p:cNvPr>
          <p:cNvSpPr>
            <a:spLocks noGrp="1"/>
          </p:cNvSpPr>
          <p:nvPr>
            <p:ph type="title"/>
          </p:nvPr>
        </p:nvSpPr>
        <p:spPr/>
        <p:txBody>
          <a:bodyPr/>
          <a:lstStyle/>
          <a:p>
            <a:pPr algn="ctr"/>
            <a:r>
              <a:rPr lang="kk" dirty="0" err="1">
                <a:solidFill>
                  <a:srgbClr val="FFC000"/>
                </a:solidFill>
              </a:rPr>
              <a:t>автокодерлер</a:t>
            </a:r>
            <a:endParaRPr lang="ru-RU" dirty="0"/>
          </a:p>
        </p:txBody>
      </p:sp>
      <p:sp>
        <p:nvSpPr>
          <p:cNvPr id="3" name="Объект 2">
            <a:extLst>
              <a:ext uri="{FF2B5EF4-FFF2-40B4-BE49-F238E27FC236}">
                <a16:creationId xmlns:a16="http://schemas.microsoft.com/office/drawing/2014/main" id="{C85FF301-9C07-036E-D81E-82AD1ACEBEA6}"/>
              </a:ext>
            </a:extLst>
          </p:cNvPr>
          <p:cNvSpPr>
            <a:spLocks noGrp="1"/>
          </p:cNvSpPr>
          <p:nvPr>
            <p:ph idx="1"/>
          </p:nvPr>
        </p:nvSpPr>
        <p:spPr>
          <a:xfrm>
            <a:off x="581191" y="1982088"/>
            <a:ext cx="11029615" cy="1382213"/>
          </a:xfrm>
        </p:spPr>
        <p:txBody>
          <a:bodyPr/>
          <a:lstStyle/>
          <a:p>
            <a:r>
              <a:rPr lang="kk" dirty="0" err="1"/>
              <a:t>Автокодерлердің </a:t>
            </a:r>
            <a:r>
              <a:rPr lang="kk" dirty="0"/>
              <a:t>негізгі айырмашылықтарының бірі - біз бүкіл желіні бір шығын функциясын пайдаланып оқытамыз, ал GAN-дарда генератор мен дискриминатор үшін әртүрлі шығын функциялары бар. Енді </a:t>
            </a:r>
            <a:r>
              <a:rPr lang="kk" dirty="0" err="1"/>
              <a:t>автокодерлердің </a:t>
            </a:r>
            <a:r>
              <a:rPr lang="kk" dirty="0"/>
              <a:t>GAN-дармен қалай байланысты екенін қарастырайық .</a:t>
            </a:r>
          </a:p>
        </p:txBody>
      </p:sp>
      <p:pic>
        <p:nvPicPr>
          <p:cNvPr id="4" name="Рисунок 3">
            <a:extLst>
              <a:ext uri="{FF2B5EF4-FFF2-40B4-BE49-F238E27FC236}">
                <a16:creationId xmlns:a16="http://schemas.microsoft.com/office/drawing/2014/main" id="{00A6D92F-4D10-299A-E5B0-6B6E9CFBC128}"/>
              </a:ext>
            </a:extLst>
          </p:cNvPr>
          <p:cNvPicPr>
            <a:picLocks noChangeAspect="1"/>
          </p:cNvPicPr>
          <p:nvPr/>
        </p:nvPicPr>
        <p:blipFill>
          <a:blip r:embed="rId2"/>
          <a:stretch>
            <a:fillRect/>
          </a:stretch>
        </p:blipFill>
        <p:spPr>
          <a:xfrm>
            <a:off x="3538269" y="3074205"/>
            <a:ext cx="4626529" cy="3585387"/>
          </a:xfrm>
          <a:prstGeom prst="rect">
            <a:avLst/>
          </a:prstGeom>
        </p:spPr>
      </p:pic>
    </p:spTree>
    <p:extLst>
      <p:ext uri="{BB962C8B-B14F-4D97-AF65-F5344CB8AC3E}">
        <p14:creationId xmlns:p14="http://schemas.microsoft.com/office/powerpoint/2010/main" val="3527588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CC831E-BBAE-49DE-2B42-DDA69D1FF24A}"/>
              </a:ext>
            </a:extLst>
          </p:cNvPr>
          <p:cNvSpPr>
            <a:spLocks noGrp="1"/>
          </p:cNvSpPr>
          <p:nvPr>
            <p:ph type="title"/>
          </p:nvPr>
        </p:nvSpPr>
        <p:spPr/>
        <p:txBody>
          <a:bodyPr/>
          <a:lstStyle/>
          <a:p>
            <a:pPr algn="ctr"/>
            <a:r>
              <a:rPr lang="kk" dirty="0" err="1">
                <a:solidFill>
                  <a:srgbClr val="FFC000"/>
                </a:solidFill>
              </a:rPr>
              <a:t>Автокодерлердің </a:t>
            </a:r>
            <a:endParaRPr lang="ru-RU" dirty="0">
              <a:solidFill>
                <a:srgbClr val="FFC000"/>
              </a:solidFill>
            </a:endParaRPr>
          </a:p>
        </p:txBody>
      </p:sp>
      <p:sp>
        <p:nvSpPr>
          <p:cNvPr id="3" name="Объект 2">
            <a:extLst>
              <a:ext uri="{FF2B5EF4-FFF2-40B4-BE49-F238E27FC236}">
                <a16:creationId xmlns:a16="http://schemas.microsoft.com/office/drawing/2014/main" id="{8989FC80-4454-0731-2D27-E03D0E234F0B}"/>
              </a:ext>
            </a:extLst>
          </p:cNvPr>
          <p:cNvSpPr>
            <a:spLocks noGrp="1"/>
          </p:cNvSpPr>
          <p:nvPr>
            <p:ph idx="1"/>
          </p:nvPr>
        </p:nvSpPr>
        <p:spPr>
          <a:xfrm>
            <a:off x="581193" y="1835440"/>
            <a:ext cx="11029615" cy="1692764"/>
          </a:xfrm>
        </p:spPr>
        <p:txBody>
          <a:bodyPr/>
          <a:lstStyle/>
          <a:p>
            <a:pPr algn="l"/>
            <a:r>
              <a:rPr lang="kk" dirty="0" err="1"/>
              <a:t>Автокодердің </a:t>
            </a:r>
            <a:r>
              <a:rPr lang="kk" dirty="0"/>
              <a:t>құрылымын қарастырған кезде біз суреттерді мысал ретінде пайдаланамыз, бірақ құрылым басқа контексттерге де қолданылады. Машиналық оқытудағы көптеген жетістіктер сияқты, </a:t>
            </a:r>
            <a:r>
              <a:rPr lang="kk" dirty="0" err="1"/>
              <a:t>автокодердің негізгі идеясы </a:t>
            </a:r>
            <a:r>
              <a:rPr lang="kk" dirty="0"/>
              <a:t>интуитивті және суретте көрсетілгендей келесі қарапайым қадамдарды орындайды:</a:t>
            </a:r>
          </a:p>
        </p:txBody>
      </p:sp>
      <p:pic>
        <p:nvPicPr>
          <p:cNvPr id="4" name="Рисунок 3">
            <a:extLst>
              <a:ext uri="{FF2B5EF4-FFF2-40B4-BE49-F238E27FC236}">
                <a16:creationId xmlns:a16="http://schemas.microsoft.com/office/drawing/2014/main" id="{9E90606C-56C3-9584-E4BE-79C63D265578}"/>
              </a:ext>
            </a:extLst>
          </p:cNvPr>
          <p:cNvPicPr>
            <a:picLocks noChangeAspect="1"/>
          </p:cNvPicPr>
          <p:nvPr/>
        </p:nvPicPr>
        <p:blipFill>
          <a:blip r:embed="rId2"/>
          <a:stretch>
            <a:fillRect/>
          </a:stretch>
        </p:blipFill>
        <p:spPr>
          <a:xfrm>
            <a:off x="3695700" y="3008199"/>
            <a:ext cx="4800600" cy="3638550"/>
          </a:xfrm>
          <a:prstGeom prst="rect">
            <a:avLst/>
          </a:prstGeom>
        </p:spPr>
      </p:pic>
    </p:spTree>
    <p:extLst>
      <p:ext uri="{BB962C8B-B14F-4D97-AF65-F5344CB8AC3E}">
        <p14:creationId xmlns:p14="http://schemas.microsoft.com/office/powerpoint/2010/main" val="2599044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71AE4F-FD7A-E9C3-57B4-C14610CF28E8}"/>
              </a:ext>
            </a:extLst>
          </p:cNvPr>
          <p:cNvSpPr>
            <a:spLocks noGrp="1"/>
          </p:cNvSpPr>
          <p:nvPr>
            <p:ph type="title"/>
          </p:nvPr>
        </p:nvSpPr>
        <p:spPr/>
        <p:txBody>
          <a:bodyPr/>
          <a:lstStyle/>
          <a:p>
            <a:pPr algn="ctr"/>
            <a:r>
              <a:rPr lang="kk" dirty="0" err="1">
                <a:solidFill>
                  <a:srgbClr val="FFC000"/>
                </a:solidFill>
              </a:rPr>
              <a:t>Автокодерлердің </a:t>
            </a:r>
            <a:endParaRPr lang="ru-RU" dirty="0"/>
          </a:p>
        </p:txBody>
      </p:sp>
      <p:sp>
        <p:nvSpPr>
          <p:cNvPr id="3" name="Объект 2">
            <a:extLst>
              <a:ext uri="{FF2B5EF4-FFF2-40B4-BE49-F238E27FC236}">
                <a16:creationId xmlns:a16="http://schemas.microsoft.com/office/drawing/2014/main" id="{7CC2E110-4225-C4ED-6835-433204F4EEFA}"/>
              </a:ext>
            </a:extLst>
          </p:cNvPr>
          <p:cNvSpPr>
            <a:spLocks noGrp="1"/>
          </p:cNvSpPr>
          <p:nvPr>
            <p:ph idx="1"/>
          </p:nvPr>
        </p:nvSpPr>
        <p:spPr/>
        <p:txBody>
          <a:bodyPr/>
          <a:lstStyle/>
          <a:p>
            <a:r>
              <a:rPr lang="kk" dirty="0"/>
              <a:t>Кодер желісі: Біз x көрінісін (мысалы, сурет) аламыз, содан кейін үйретілген кодер (әдетте бір немесе көп қабатты нейрондық желі) көмегімен өлшемділікті y-ден z-ге дейін азайтамыз.</a:t>
            </a:r>
          </a:p>
          <a:p>
            <a:r>
              <a:rPr lang="kk" dirty="0"/>
              <a:t>Жасырын кеңістік (z): Жаттығу кезінде біз жасырын кеңістіктің қандай да бір мағынасы бар-жоғын анықтауға тырысамыз. Жасырын кеңістік әдетте төменгі өлшем болып табылады және аралық қадам ретінде әрекет етеді. Деректеріміздің осы көрінісі кезінде </a:t>
            </a:r>
            <a:r>
              <a:rPr lang="kk" dirty="0" err="1"/>
              <a:t>автокодер </a:t>
            </a:r>
            <a:r>
              <a:rPr lang="kk" dirty="0"/>
              <a:t>«ойларын ұйымдастыруға» тырысады.</a:t>
            </a:r>
          </a:p>
          <a:p>
            <a:r>
              <a:rPr lang="kk" dirty="0"/>
              <a:t>Декодер желісі: Біз бастапқы мүмкіндікті декодерді пайдаланып бастапқы өлшеміне қайта құрастырамыз. Бұл әдетте кодтаушының айна бейнесі болып табылатын нейрондық желіні пайдалану арқылы жасалады. Бұл z-ден x*-ке дейінгі қадам. Мысалы, жасырын кеңістіктен ұзындығы 256 пиксель болатын вектордан ұзындығы 784 пиксель болатын қайта құрастырылған векторды (28 × 28 кескін) алу үшін кері кодтау процесін қолданамыз.</a:t>
            </a:r>
          </a:p>
        </p:txBody>
      </p:sp>
    </p:spTree>
    <p:extLst>
      <p:ext uri="{BB962C8B-B14F-4D97-AF65-F5344CB8AC3E}">
        <p14:creationId xmlns:p14="http://schemas.microsoft.com/office/powerpoint/2010/main" val="4162295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156F09-4A6E-7141-AF9E-228D5A0787FE}"/>
              </a:ext>
            </a:extLst>
          </p:cNvPr>
          <p:cNvSpPr>
            <a:spLocks noGrp="1"/>
          </p:cNvSpPr>
          <p:nvPr>
            <p:ph type="title"/>
          </p:nvPr>
        </p:nvSpPr>
        <p:spPr/>
        <p:txBody>
          <a:bodyPr/>
          <a:lstStyle/>
          <a:p>
            <a:pPr algn="ctr"/>
            <a:r>
              <a:rPr lang="kk" dirty="0" err="1">
                <a:solidFill>
                  <a:srgbClr val="FFC000"/>
                </a:solidFill>
              </a:rPr>
              <a:t>Автокодерді </a:t>
            </a:r>
            <a:endParaRPr lang="ru-RU" dirty="0">
              <a:solidFill>
                <a:srgbClr val="FFC000"/>
              </a:solidFill>
            </a:endParaRPr>
          </a:p>
        </p:txBody>
      </p:sp>
      <p:sp>
        <p:nvSpPr>
          <p:cNvPr id="3" name="Объект 2">
            <a:extLst>
              <a:ext uri="{FF2B5EF4-FFF2-40B4-BE49-F238E27FC236}">
                <a16:creationId xmlns:a16="http://schemas.microsoft.com/office/drawing/2014/main" id="{472BDC7E-F30F-1696-E2CD-26172EEA5F5B}"/>
              </a:ext>
            </a:extLst>
          </p:cNvPr>
          <p:cNvSpPr>
            <a:spLocks noGrp="1"/>
          </p:cNvSpPr>
          <p:nvPr>
            <p:ph idx="1"/>
          </p:nvPr>
        </p:nvSpPr>
        <p:spPr/>
        <p:txBody>
          <a:bodyPr/>
          <a:lstStyle/>
          <a:p>
            <a:r>
              <a:rPr lang="kk" dirty="0">
                <a:latin typeface="Times New Roman" panose="02020603050405020304" pitchFamily="18" charset="0"/>
                <a:cs typeface="Times New Roman" panose="02020603050405020304" pitchFamily="18" charset="0"/>
              </a:rPr>
              <a:t>Біз x суреттерін алып, оларды </a:t>
            </a:r>
            <a:r>
              <a:rPr lang="kk" dirty="0" err="1">
                <a:latin typeface="Times New Roman" panose="02020603050405020304" pitchFamily="18" charset="0"/>
                <a:cs typeface="Times New Roman" panose="02020603050405020304" pitchFamily="18" charset="0"/>
              </a:rPr>
              <a:t>автокодер арқылы іске қосамыз </a:t>
            </a:r>
            <a:r>
              <a:rPr lang="kk" dirty="0">
                <a:latin typeface="Times New Roman" panose="02020603050405020304" pitchFamily="18" charset="0"/>
                <a:cs typeface="Times New Roman" panose="02020603050405020304" pitchFamily="18" charset="0"/>
              </a:rPr>
              <a:t>.</a:t>
            </a:r>
          </a:p>
          <a:p>
            <a:r>
              <a:rPr lang="kk" dirty="0">
                <a:latin typeface="Times New Roman" panose="02020603050405020304" pitchFamily="18" charset="0"/>
                <a:cs typeface="Times New Roman" panose="02020603050405020304" pitchFamily="18" charset="0"/>
              </a:rPr>
              <a:t>x* шығысында кескіннің реконструкциясын аламыз.</a:t>
            </a:r>
          </a:p>
          <a:p>
            <a:r>
              <a:rPr lang="kk" dirty="0">
                <a:latin typeface="Times New Roman" panose="02020603050405020304" pitchFamily="18" charset="0"/>
                <a:cs typeface="Times New Roman" panose="02020603050405020304" pitchFamily="18" charset="0"/>
              </a:rPr>
              <a:t>Біз қалпына келтіру қателігін – x және x* арасындағы айырмашылықты өлшейміз. —Бұл x және x* пиксельдері арасындағы қашықтықты (мысалы, орташа қателік) пайдаланып жасалады. —Бұл бізге градиенттік түсудің нұсқасын пайдаланып оңтайландыру қажет айқын мақсатты функцияны (|| x –x* || ) береді.</a:t>
            </a:r>
          </a:p>
        </p:txBody>
      </p:sp>
    </p:spTree>
    <p:extLst>
      <p:ext uri="{BB962C8B-B14F-4D97-AF65-F5344CB8AC3E}">
        <p14:creationId xmlns:p14="http://schemas.microsoft.com/office/powerpoint/2010/main" val="3136272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F680E6-D47E-C660-3147-C797093020A0}"/>
              </a:ext>
            </a:extLst>
          </p:cNvPr>
          <p:cNvSpPr>
            <a:spLocks noGrp="1"/>
          </p:cNvSpPr>
          <p:nvPr>
            <p:ph type="title"/>
          </p:nvPr>
        </p:nvSpPr>
        <p:spPr>
          <a:xfrm>
            <a:off x="581192" y="702156"/>
            <a:ext cx="11029616" cy="919610"/>
          </a:xfrm>
        </p:spPr>
        <p:txBody>
          <a:bodyPr/>
          <a:lstStyle/>
          <a:p>
            <a:pPr algn="ctr"/>
            <a:r>
              <a:rPr lang="kk" dirty="0" err="1">
                <a:solidFill>
                  <a:srgbClr val="FFC000"/>
                </a:solidFill>
              </a:rPr>
              <a:t>Автокодерлерді </a:t>
            </a:r>
            <a:endParaRPr lang="ru-RU" dirty="0">
              <a:solidFill>
                <a:srgbClr val="FFC000"/>
              </a:solidFill>
            </a:endParaRPr>
          </a:p>
        </p:txBody>
      </p:sp>
      <p:sp>
        <p:nvSpPr>
          <p:cNvPr id="3" name="Объект 2">
            <a:extLst>
              <a:ext uri="{FF2B5EF4-FFF2-40B4-BE49-F238E27FC236}">
                <a16:creationId xmlns:a16="http://schemas.microsoft.com/office/drawing/2014/main" id="{0635B9E2-464A-80FB-CD58-C07CCCAD5AFA}"/>
              </a:ext>
            </a:extLst>
          </p:cNvPr>
          <p:cNvSpPr>
            <a:spLocks noGrp="1"/>
          </p:cNvSpPr>
          <p:nvPr>
            <p:ph idx="1"/>
          </p:nvPr>
        </p:nvSpPr>
        <p:spPr/>
        <p:txBody>
          <a:bodyPr/>
          <a:lstStyle/>
          <a:p>
            <a:r>
              <a:rPr lang="kk" dirty="0">
                <a:latin typeface="Times New Roman" panose="02020603050405020304" pitchFamily="18" charset="0"/>
                <a:cs typeface="Times New Roman" panose="02020603050405020304" pitchFamily="18" charset="0"/>
              </a:rPr>
              <a:t>Біріншіден, біз компрессияны тегін аламыз!</a:t>
            </a:r>
          </a:p>
          <a:p>
            <a:r>
              <a:rPr lang="kk" dirty="0">
                <a:latin typeface="Times New Roman" panose="02020603050405020304" pitchFamily="18" charset="0"/>
                <a:cs typeface="Times New Roman" panose="02020603050405020304" pitchFamily="18" charset="0"/>
              </a:rPr>
              <a:t>Бұл суреттен алынған аралық қадам (2) жасырын кеңістіктің өлшеміндегі интеллектуалды түрде кішірейтілген кескінге немесе затқа айналатындықтан болады.</a:t>
            </a:r>
          </a:p>
          <a:p>
            <a:r>
              <a:rPr lang="kk" dirty="0">
                <a:latin typeface="Times New Roman" panose="02020603050405020304" pitchFamily="18" charset="0"/>
                <a:cs typeface="Times New Roman" panose="02020603050405020304" pitchFamily="18" charset="0"/>
              </a:rPr>
              <a:t>Теориялық тұрғыдан бұл бастапқы кірістен әлдеқайда аз болуы мүмкін екенін ескеріңіз. Әрине, бұл шығынсыз емес, бірақ қаласақ, бұл жанама әсерді пайдалана аламыз.</a:t>
            </a:r>
          </a:p>
          <a:p>
            <a:r>
              <a:rPr lang="kk" dirty="0">
                <a:latin typeface="Times New Roman" panose="02020603050405020304" pitchFamily="18" charset="0"/>
                <a:cs typeface="Times New Roman" panose="02020603050405020304" pitchFamily="18" charset="0"/>
              </a:rPr>
              <a:t>Жасырын кеңістікті пайдалануды жалғастыра отырып, біз көптеген практикалық қолданбаларды, мысалы, </a:t>
            </a:r>
            <a:r>
              <a:rPr lang="kk" dirty="0" err="1">
                <a:latin typeface="Times New Roman" panose="02020603050405020304" pitchFamily="18" charset="0"/>
                <a:cs typeface="Times New Roman" panose="02020603050405020304" pitchFamily="18" charset="0"/>
              </a:rPr>
              <a:t>бір класты жіктеуішті (аномалияны анықтау алгоритмі) ойлап таба аламыз, мұнда </a:t>
            </a:r>
            <a:r>
              <a:rPr lang="kk" dirty="0">
                <a:latin typeface="Times New Roman" panose="02020603050405020304" pitchFamily="18" charset="0"/>
                <a:cs typeface="Times New Roman" panose="02020603050405020304" pitchFamily="18" charset="0"/>
              </a:rPr>
              <a:t>мақсатты класқа ұқсастығын тексеру үшін элементтерді кішірейтілген, оңай </a:t>
            </a:r>
            <a:r>
              <a:rPr lang="kk" dirty="0" err="1">
                <a:latin typeface="Times New Roman" panose="02020603050405020304" pitchFamily="18" charset="0"/>
                <a:cs typeface="Times New Roman" panose="02020603050405020304" pitchFamily="18" charset="0"/>
              </a:rPr>
              <a:t>іздеуге болатын жасырын кеңістікте көре аламыз. Бұл ақпаратты іздеуде пайдалы болуы мүмкін.</a:t>
            </a:r>
          </a:p>
        </p:txBody>
      </p:sp>
    </p:spTree>
    <p:extLst>
      <p:ext uri="{BB962C8B-B14F-4D97-AF65-F5344CB8AC3E}">
        <p14:creationId xmlns:p14="http://schemas.microsoft.com/office/powerpoint/2010/main" val="3066058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04ADAC-E23B-0820-4009-668E71827DBB}"/>
              </a:ext>
            </a:extLst>
          </p:cNvPr>
          <p:cNvSpPr>
            <a:spLocks noGrp="1"/>
          </p:cNvSpPr>
          <p:nvPr>
            <p:ph type="title"/>
          </p:nvPr>
        </p:nvSpPr>
        <p:spPr/>
        <p:txBody>
          <a:bodyPr/>
          <a:lstStyle/>
          <a:p>
            <a:pPr algn="ctr"/>
            <a:r>
              <a:rPr lang="kk" dirty="0" err="1">
                <a:solidFill>
                  <a:srgbClr val="FFC000"/>
                </a:solidFill>
              </a:rPr>
              <a:t>Автокодерлерді </a:t>
            </a:r>
            <a:endParaRPr lang="ru-RU" dirty="0"/>
          </a:p>
        </p:txBody>
      </p:sp>
      <p:sp>
        <p:nvSpPr>
          <p:cNvPr id="3" name="Объект 2">
            <a:extLst>
              <a:ext uri="{FF2B5EF4-FFF2-40B4-BE49-F238E27FC236}">
                <a16:creationId xmlns:a16="http://schemas.microsoft.com/office/drawing/2014/main" id="{867DB6A6-9251-C79D-38CD-E6C5C2553FD3}"/>
              </a:ext>
            </a:extLst>
          </p:cNvPr>
          <p:cNvSpPr>
            <a:spLocks noGrp="1"/>
          </p:cNvSpPr>
          <p:nvPr>
            <p:ph idx="1"/>
          </p:nvPr>
        </p:nvSpPr>
        <p:spPr>
          <a:xfrm>
            <a:off x="581192" y="2180496"/>
            <a:ext cx="11029615" cy="3875247"/>
          </a:xfrm>
        </p:spPr>
        <p:txBody>
          <a:bodyPr/>
          <a:lstStyle/>
          <a:p>
            <a:r>
              <a:rPr lang="kk" dirty="0">
                <a:latin typeface="Times New Roman" panose="02020603050405020304" pitchFamily="18" charset="0"/>
                <a:cs typeface="Times New Roman" panose="02020603050405020304" pitchFamily="18" charset="0"/>
              </a:rPr>
              <a:t>Тағы бір қолдану жағдайы - шуды азайту немесе ақ-қара суреттерді түске бояу. Мысалы, егер бізде ескі фотосурет немесе бейне болса немесе өте шулы болса.</a:t>
            </a:r>
          </a:p>
          <a:p>
            <a:r>
              <a:rPr lang="kk" dirty="0">
                <a:latin typeface="Times New Roman" panose="02020603050405020304" pitchFamily="18" charset="0"/>
                <a:cs typeface="Times New Roman" panose="02020603050405020304" pitchFamily="18" charset="0"/>
              </a:rPr>
              <a:t>Мысалы, Екінші дүниежүзілік соғыстың суреттерімен біз шуды азайтып, түс қоса аламыз. GAN-дарға ұқсастық осында көрінеді, себебі олар ұқсас қолданбаларда да жақсы жұмыс істейді.</a:t>
            </a:r>
          </a:p>
          <a:p>
            <a:r>
              <a:rPr lang="kk" dirty="0">
                <a:latin typeface="Times New Roman" panose="02020603050405020304" pitchFamily="18" charset="0"/>
                <a:cs typeface="Times New Roman" panose="02020603050405020304" pitchFamily="18" charset="0"/>
              </a:rPr>
              <a:t>BEGAN4 сияқты кейбір GAN архитектуралары оқытуды тұрақтандыруға көмектесу үшін архитектурасының бөлігі ретінде </a:t>
            </a:r>
            <a:r>
              <a:rPr lang="kk" dirty="0" err="1">
                <a:latin typeface="Times New Roman" panose="02020603050405020304" pitchFamily="18" charset="0"/>
                <a:cs typeface="Times New Roman" panose="02020603050405020304" pitchFamily="18" charset="0"/>
              </a:rPr>
              <a:t>автокодерлерді пайдаланады, бұл өте маңызды, себебі сіз кейінірек білетін боласыз.</a:t>
            </a:r>
          </a:p>
          <a:p>
            <a:r>
              <a:rPr lang="kk" dirty="0">
                <a:latin typeface="Times New Roman" panose="02020603050405020304" pitchFamily="18" charset="0"/>
                <a:cs typeface="Times New Roman" panose="02020603050405020304" pitchFamily="18" charset="0"/>
              </a:rPr>
              <a:t>Бұл </a:t>
            </a:r>
            <a:r>
              <a:rPr lang="kk" dirty="0" err="1">
                <a:latin typeface="Times New Roman" panose="02020603050405020304" pitchFamily="18" charset="0"/>
                <a:cs typeface="Times New Roman" panose="02020603050405020304" pitchFamily="18" charset="0"/>
              </a:rPr>
              <a:t>автокодерлерді оқыту үшін </a:t>
            </a:r>
            <a:r>
              <a:rPr lang="kk" dirty="0">
                <a:latin typeface="Times New Roman" panose="02020603050405020304" pitchFamily="18" charset="0"/>
                <a:cs typeface="Times New Roman" panose="02020603050405020304" pitchFamily="18" charset="0"/>
              </a:rPr>
              <a:t>белгіленген деректер қажет емес. Біз бұл туралы және бақылаусыз оқытудың неліктен маңызды екенін келесі бөлімде талқылаймыз. Бұл біздің өмірімізді айтарлықтай жеңілдетеді, себебі бұл тек өзін-өзі оқыту және бізден белгілерді іздеуді қажет етпейді.</a:t>
            </a:r>
          </a:p>
        </p:txBody>
      </p:sp>
    </p:spTree>
    <p:extLst>
      <p:ext uri="{BB962C8B-B14F-4D97-AF65-F5344CB8AC3E}">
        <p14:creationId xmlns:p14="http://schemas.microsoft.com/office/powerpoint/2010/main" val="1071047471"/>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TM03457464[[fn=Дивиденд]]</Template>
  <TotalTime>915</TotalTime>
  <Words>1994</Words>
  <Application>Microsoft Office PowerPoint</Application>
  <PresentationFormat>Широкоэкранный</PresentationFormat>
  <Paragraphs>71</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Calibri</vt:lpstr>
      <vt:lpstr>Corbel</vt:lpstr>
      <vt:lpstr>Gill Sans MT</vt:lpstr>
      <vt:lpstr>Times New Roman</vt:lpstr>
      <vt:lpstr>Wingdings 2</vt:lpstr>
      <vt:lpstr>Дивиденд</vt:lpstr>
      <vt:lpstr>Дәріс-2 </vt:lpstr>
      <vt:lpstr>автокодерлер</vt:lpstr>
      <vt:lpstr>автокодерлер</vt:lpstr>
      <vt:lpstr>автокодерлер</vt:lpstr>
      <vt:lpstr>Автокодерлердің </vt:lpstr>
      <vt:lpstr>Автокодерлердің </vt:lpstr>
      <vt:lpstr>Автокодерді </vt:lpstr>
      <vt:lpstr>Автокодерлерді </vt:lpstr>
      <vt:lpstr>Автокодерлерді </vt:lpstr>
      <vt:lpstr>Бақылаусыз оқу</vt:lpstr>
      <vt:lpstr>Бақылаусыз оқу</vt:lpstr>
      <vt:lpstr>Автокодермен </vt:lpstr>
      <vt:lpstr>Автокодермен </vt:lpstr>
      <vt:lpstr>автокодер</vt:lpstr>
      <vt:lpstr>автокодер</vt:lpstr>
      <vt:lpstr>Бағдарлама коды</vt:lpstr>
      <vt:lpstr>Бағдарлама коды</vt:lpstr>
      <vt:lpstr>Бағдарлама коды</vt:lpstr>
      <vt:lpstr>Бағдарлама коды</vt:lpstr>
      <vt:lpstr>Бағдарлама коды</vt:lpstr>
      <vt:lpstr>Бағдарлама коды</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DETERMINING WEB APPLICATION VULNERABILITIES USING MACHINE LEARNING METHODS</dc:title>
  <dc:creator>Владислав Карюкин</dc:creator>
  <cp:lastModifiedBy>Владислав Карюкин</cp:lastModifiedBy>
  <cp:revision>33</cp:revision>
  <dcterms:created xsi:type="dcterms:W3CDTF">2023-08-13T17:19:25Z</dcterms:created>
  <dcterms:modified xsi:type="dcterms:W3CDTF">2026-02-05T15:34:17Z</dcterms:modified>
</cp:coreProperties>
</file>